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98" r:id="rId1"/>
  </p:sldMasterIdLst>
  <p:notesMasterIdLst>
    <p:notesMasterId r:id="rId31"/>
  </p:notesMasterIdLst>
  <p:handoutMasterIdLst>
    <p:handoutMasterId r:id="rId32"/>
  </p:handoutMasterIdLst>
  <p:sldIdLst>
    <p:sldId id="256" r:id="rId2"/>
    <p:sldId id="259" r:id="rId3"/>
    <p:sldId id="635" r:id="rId4"/>
    <p:sldId id="637" r:id="rId5"/>
    <p:sldId id="653" r:id="rId6"/>
    <p:sldId id="654" r:id="rId7"/>
    <p:sldId id="655" r:id="rId8"/>
    <p:sldId id="656" r:id="rId9"/>
    <p:sldId id="638" r:id="rId10"/>
    <p:sldId id="650" r:id="rId11"/>
    <p:sldId id="649" r:id="rId12"/>
    <p:sldId id="658" r:id="rId13"/>
    <p:sldId id="651" r:id="rId14"/>
    <p:sldId id="643" r:id="rId15"/>
    <p:sldId id="644" r:id="rId16"/>
    <p:sldId id="645" r:id="rId17"/>
    <p:sldId id="646" r:id="rId18"/>
    <p:sldId id="647" r:id="rId19"/>
    <p:sldId id="657" r:id="rId20"/>
    <p:sldId id="600" r:id="rId21"/>
    <p:sldId id="630" r:id="rId22"/>
    <p:sldId id="594" r:id="rId23"/>
    <p:sldId id="551" r:id="rId24"/>
    <p:sldId id="629" r:id="rId25"/>
    <p:sldId id="648" r:id="rId26"/>
    <p:sldId id="554" r:id="rId27"/>
    <p:sldId id="627" r:id="rId28"/>
    <p:sldId id="575" r:id="rId29"/>
    <p:sldId id="556" r:id="rId30"/>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0000"/>
    <a:srgbClr val="1004AC"/>
    <a:srgbClr val="EC7546"/>
    <a:srgbClr val="336699"/>
    <a:srgbClr val="15691F"/>
    <a:srgbClr val="FF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9" autoAdjust="0"/>
  </p:normalViewPr>
  <p:slideViewPr>
    <p:cSldViewPr>
      <p:cViewPr varScale="1">
        <p:scale>
          <a:sx n="81" d="100"/>
          <a:sy n="81" d="100"/>
        </p:scale>
        <p:origin x="1013" y="58"/>
      </p:cViewPr>
      <p:guideLst>
        <p:guide orient="horz" pos="2160"/>
        <p:guide pos="35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3267414644888"/>
          <c:y val="2.6968590918326717E-2"/>
          <c:w val="0.86218252657524708"/>
          <c:h val="0.71828818418403739"/>
        </c:manualLayout>
      </c:layout>
      <c:lineChart>
        <c:grouping val="standard"/>
        <c:varyColors val="0"/>
        <c:ser>
          <c:idx val="0"/>
          <c:order val="0"/>
          <c:tx>
            <c:strRef>
              <c:f>Graphs!$A$235</c:f>
              <c:strCache>
                <c:ptCount val="1"/>
                <c:pt idx="0">
                  <c:v>Estimated LCFF Sources per ADA</c:v>
                </c:pt>
              </c:strCache>
            </c:strRef>
          </c:tx>
          <c:spPr>
            <a:ln>
              <a:solidFill>
                <a:srgbClr val="00B0F0"/>
              </a:solidFill>
            </a:ln>
            <a:effectLst/>
          </c:spPr>
          <c:marker>
            <c:symbol val="triangle"/>
            <c:size val="10"/>
            <c:spPr>
              <a:solidFill>
                <a:srgbClr val="00B0F0"/>
              </a:solidFill>
              <a:effectLst/>
              <a:scene3d>
                <a:camera prst="orthographicFront"/>
                <a:lightRig rig="threePt" dir="t"/>
              </a:scene3d>
              <a:sp3d/>
            </c:spPr>
          </c:marker>
          <c:cat>
            <c:strRef>
              <c:f>Graphs!$B$233:$J$233</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Graphs!$B$235:$J$235</c:f>
              <c:numCache>
                <c:formatCode>_("$"* #,##0.00_);_("$"* \(#,##0.00\);_("$"* "-"??_);_(@_)</c:formatCode>
                <c:ptCount val="9"/>
                <c:pt idx="0">
                  <c:v>7166.513905652786</c:v>
                </c:pt>
                <c:pt idx="1">
                  <c:v>7554.0522385110835</c:v>
                </c:pt>
                <c:pt idx="2">
                  <c:v>8402.9237506439986</c:v>
                </c:pt>
                <c:pt idx="3">
                  <c:v>9410.0386126587073</c:v>
                </c:pt>
                <c:pt idx="4">
                  <c:v>9888.8749504819752</c:v>
                </c:pt>
                <c:pt idx="5">
                  <c:v>10121.33325898568</c:v>
                </c:pt>
                <c:pt idx="6">
                  <c:v>10875.902069329964</c:v>
                </c:pt>
                <c:pt idx="7">
                  <c:v>11227.709324758842</c:v>
                </c:pt>
                <c:pt idx="8">
                  <c:v>11532.53345724907</c:v>
                </c:pt>
              </c:numCache>
            </c:numRef>
          </c:val>
          <c:smooth val="0"/>
          <c:extLst xmlns:c16r2="http://schemas.microsoft.com/office/drawing/2015/06/chart">
            <c:ext xmlns:c16="http://schemas.microsoft.com/office/drawing/2014/chart" uri="{C3380CC4-5D6E-409C-BE32-E72D297353CC}">
              <c16:uniqueId val="{00000000-9A82-44CB-BF81-647FB6AF0DB8}"/>
            </c:ext>
          </c:extLst>
        </c:ser>
        <c:ser>
          <c:idx val="1"/>
          <c:order val="1"/>
          <c:tx>
            <c:v>Entitlement per ADA</c:v>
          </c:tx>
          <c:spPr>
            <a:ln>
              <a:solidFill>
                <a:srgbClr val="FF0000"/>
              </a:solidFill>
            </a:ln>
            <a:effectLst/>
          </c:spPr>
          <c:marker>
            <c:symbol val="square"/>
            <c:size val="10"/>
            <c:spPr>
              <a:solidFill>
                <a:srgbClr val="FF0000"/>
              </a:solidFill>
              <a:effectLst/>
              <a:scene3d>
                <a:camera prst="orthographicFront"/>
                <a:lightRig rig="threePt" dir="t"/>
              </a:scene3d>
              <a:sp3d/>
            </c:spPr>
          </c:marker>
          <c:dPt>
            <c:idx val="1"/>
            <c:marker>
              <c:spPr>
                <a:solidFill>
                  <a:srgbClr val="FF0000"/>
                </a:solidFill>
                <a:ln>
                  <a:solidFill>
                    <a:srgbClr val="FF0000"/>
                  </a:solidFill>
                </a:ln>
                <a:effectLst/>
                <a:scene3d>
                  <a:camera prst="orthographicFront"/>
                  <a:lightRig rig="threePt" dir="t"/>
                </a:scene3d>
                <a:sp3d/>
              </c:spPr>
            </c:marker>
            <c:bubble3D val="0"/>
            <c:extLst xmlns:c16r2="http://schemas.microsoft.com/office/drawing/2015/06/chart">
              <c:ext xmlns:c16="http://schemas.microsoft.com/office/drawing/2014/chart" uri="{C3380CC4-5D6E-409C-BE32-E72D297353CC}">
                <c16:uniqueId val="{00000001-9A82-44CB-BF81-647FB6AF0DB8}"/>
              </c:ext>
            </c:extLst>
          </c:dPt>
          <c:cat>
            <c:strRef>
              <c:f>Graphs!$B$233:$J$233</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Graphs!$B$239:$J$239</c:f>
              <c:numCache>
                <c:formatCode>_("$"* #,##0.00_);_("$"* \(#,##0.00\);_("$"* "-"??_);_(@_)</c:formatCode>
                <c:ptCount val="9"/>
                <c:pt idx="0">
                  <c:v>7166.513905652786</c:v>
                </c:pt>
                <c:pt idx="1">
                  <c:v>7554.0522385110835</c:v>
                </c:pt>
                <c:pt idx="2">
                  <c:v>8402.9237506439986</c:v>
                </c:pt>
                <c:pt idx="3">
                  <c:v>9410.0386126587073</c:v>
                </c:pt>
                <c:pt idx="4">
                  <c:v>9888.8749504819752</c:v>
                </c:pt>
                <c:pt idx="5">
                  <c:v>10121.333403307597</c:v>
                </c:pt>
                <c:pt idx="6">
                  <c:v>10875.902069329964</c:v>
                </c:pt>
                <c:pt idx="7">
                  <c:v>11227.709324758842</c:v>
                </c:pt>
                <c:pt idx="8">
                  <c:v>11532.53345724907</c:v>
                </c:pt>
              </c:numCache>
            </c:numRef>
          </c:val>
          <c:smooth val="0"/>
          <c:extLst xmlns:c16r2="http://schemas.microsoft.com/office/drawing/2015/06/chart">
            <c:ext xmlns:c16="http://schemas.microsoft.com/office/drawing/2014/chart" uri="{C3380CC4-5D6E-409C-BE32-E72D297353CC}">
              <c16:uniqueId val="{00000002-9A82-44CB-BF81-647FB6AF0DB8}"/>
            </c:ext>
          </c:extLst>
        </c:ser>
        <c:dLbls>
          <c:showLegendKey val="0"/>
          <c:showVal val="0"/>
          <c:showCatName val="0"/>
          <c:showSerName val="0"/>
          <c:showPercent val="0"/>
          <c:showBubbleSize val="0"/>
        </c:dLbls>
        <c:marker val="1"/>
        <c:smooth val="0"/>
        <c:axId val="324485904"/>
        <c:axId val="324486688"/>
      </c:lineChart>
      <c:catAx>
        <c:axId val="324485904"/>
        <c:scaling>
          <c:orientation val="minMax"/>
        </c:scaling>
        <c:delete val="0"/>
        <c:axPos val="b"/>
        <c:numFmt formatCode="General" sourceLinked="0"/>
        <c:majorTickMark val="none"/>
        <c:minorTickMark val="none"/>
        <c:tickLblPos val="nextTo"/>
        <c:crossAx val="324486688"/>
        <c:crosses val="autoZero"/>
        <c:auto val="1"/>
        <c:lblAlgn val="ctr"/>
        <c:lblOffset val="100"/>
        <c:noMultiLvlLbl val="0"/>
      </c:catAx>
      <c:valAx>
        <c:axId val="324486688"/>
        <c:scaling>
          <c:orientation val="minMax"/>
          <c:min val="5000"/>
        </c:scaling>
        <c:delete val="0"/>
        <c:axPos val="l"/>
        <c:majorGridlines/>
        <c:numFmt formatCode="&quot;$&quot;#,##0" sourceLinked="0"/>
        <c:majorTickMark val="none"/>
        <c:minorTickMark val="none"/>
        <c:tickLblPos val="nextTo"/>
        <c:spPr>
          <a:ln w="9525">
            <a:noFill/>
          </a:ln>
        </c:spPr>
        <c:crossAx val="32448590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floor>
    <c:sideWall>
      <c:thickness val="0"/>
    </c:sideWall>
    <c:backWall>
      <c:thickness val="0"/>
    </c:backWall>
    <c:plotArea>
      <c:layout>
        <c:manualLayout>
          <c:layoutTarget val="inner"/>
          <c:xMode val="edge"/>
          <c:yMode val="edge"/>
          <c:x val="9.1388720640689133E-2"/>
          <c:y val="0.12454565338423611"/>
          <c:w val="0.75559845884649079"/>
          <c:h val="0.74354819321375765"/>
        </c:manualLayout>
      </c:layout>
      <c:pie3DChart>
        <c:varyColors val="1"/>
        <c:ser>
          <c:idx val="0"/>
          <c:order val="0"/>
          <c:tx>
            <c:strRef>
              <c:f>Sheet1!$B$1</c:f>
              <c:strCache>
                <c:ptCount val="1"/>
                <c:pt idx="0">
                  <c:v>Total Revenue Summary</c:v>
                </c:pt>
              </c:strCache>
            </c:strRef>
          </c:tx>
          <c:explosion val="25"/>
          <c:dPt>
            <c:idx val="0"/>
            <c:bubble3D val="0"/>
            <c:explosion val="16"/>
          </c:dPt>
          <c:dLbls>
            <c:dLbl>
              <c:idx val="0"/>
              <c:layout>
                <c:manualLayout>
                  <c:x val="3.9988559122417389E-2"/>
                  <c:y val="-1.4830589358148511E-2"/>
                </c:manualLayout>
              </c:layout>
              <c:tx>
                <c:rich>
                  <a:bodyPr/>
                  <a:lstStyle/>
                  <a:p>
                    <a:r>
                      <a:rPr lang="en-US" sz="1400" dirty="0"/>
                      <a:t> </a:t>
                    </a:r>
                    <a:r>
                      <a:rPr lang="en-US" sz="1400" dirty="0" smtClean="0">
                        <a:latin typeface="Arial" pitchFamily="34" charset="0"/>
                        <a:cs typeface="Arial" pitchFamily="34" charset="0"/>
                      </a:rPr>
                      <a:t>LCFF</a:t>
                    </a:r>
                  </a:p>
                  <a:p>
                    <a:r>
                      <a:rPr lang="en-US" sz="1400" dirty="0" smtClean="0">
                        <a:latin typeface="Arial" pitchFamily="34" charset="0"/>
                        <a:cs typeface="Arial" pitchFamily="34" charset="0"/>
                      </a:rPr>
                      <a:t>81.20%</a:t>
                    </a:r>
                    <a:endParaRPr lang="en-US" sz="1400" dirty="0">
                      <a:latin typeface="Arial" pitchFamily="34" charset="0"/>
                      <a:cs typeface="Arial" pitchFamily="34" charset="0"/>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5002776095295786E-2"/>
                  <c:y val="-3.645599493344627E-2"/>
                </c:manualLayout>
              </c:layout>
              <c:tx>
                <c:rich>
                  <a:bodyPr/>
                  <a:lstStyle/>
                  <a:p>
                    <a:r>
                      <a:rPr lang="en-US" sz="1400" dirty="0" smtClean="0">
                        <a:latin typeface="Arial" pitchFamily="34" charset="0"/>
                        <a:cs typeface="Arial" pitchFamily="34" charset="0"/>
                      </a:rPr>
                      <a:t>Federal</a:t>
                    </a:r>
                    <a:r>
                      <a:rPr lang="en-US" sz="1400" baseline="0" dirty="0" smtClean="0">
                        <a:latin typeface="Arial" pitchFamily="34" charset="0"/>
                        <a:cs typeface="Arial" pitchFamily="34" charset="0"/>
                      </a:rPr>
                      <a:t> Revenues</a:t>
                    </a:r>
                  </a:p>
                  <a:p>
                    <a:r>
                      <a:rPr lang="en-US" sz="1400" baseline="0" dirty="0" smtClean="0">
                        <a:latin typeface="Arial" pitchFamily="34" charset="0"/>
                        <a:cs typeface="Arial" pitchFamily="34" charset="0"/>
                      </a:rPr>
                      <a:t>6.00%</a:t>
                    </a:r>
                    <a:endParaRPr lang="en-US" sz="1400" dirty="0">
                      <a:latin typeface="Arial" pitchFamily="34" charset="0"/>
                      <a:cs typeface="Arial" pitchFamily="34" charset="0"/>
                    </a:endParaRP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6.2070125849653414E-2"/>
                  <c:y val="-0.1203145103159672"/>
                </c:manualLayout>
              </c:layout>
              <c:tx>
                <c:rich>
                  <a:bodyPr/>
                  <a:lstStyle/>
                  <a:p>
                    <a:r>
                      <a:rPr lang="en-US" dirty="0"/>
                      <a:t> </a:t>
                    </a:r>
                    <a:r>
                      <a:rPr lang="en-US" sz="1400" dirty="0" smtClean="0">
                        <a:latin typeface="Arial" pitchFamily="34" charset="0"/>
                        <a:cs typeface="Arial" pitchFamily="34" charset="0"/>
                      </a:rPr>
                      <a:t>State Revenues</a:t>
                    </a:r>
                  </a:p>
                  <a:p>
                    <a:r>
                      <a:rPr lang="en-US" sz="1400" dirty="0" smtClean="0">
                        <a:latin typeface="Arial" pitchFamily="34" charset="0"/>
                        <a:cs typeface="Arial" pitchFamily="34" charset="0"/>
                      </a:rPr>
                      <a:t>6.95%</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8.8009792045225188E-2"/>
                  <c:y val="-7.9324612415860113E-2"/>
                </c:manualLayout>
              </c:layout>
              <c:tx>
                <c:rich>
                  <a:bodyPr/>
                  <a:lstStyle/>
                  <a:p>
                    <a:r>
                      <a:rPr lang="en-US" dirty="0"/>
                      <a:t> </a:t>
                    </a:r>
                    <a:r>
                      <a:rPr lang="en-US" sz="1400" dirty="0" smtClean="0">
                        <a:latin typeface="Arial" pitchFamily="34" charset="0"/>
                        <a:cs typeface="Arial" pitchFamily="34" charset="0"/>
                      </a:rPr>
                      <a:t>Other Local Revenues</a:t>
                    </a:r>
                  </a:p>
                  <a:p>
                    <a:r>
                      <a:rPr lang="en-US" sz="1400" dirty="0" smtClean="0">
                        <a:latin typeface="Arial" pitchFamily="34" charset="0"/>
                        <a:cs typeface="Arial" pitchFamily="34" charset="0"/>
                      </a:rPr>
                      <a:t>5.85%</a:t>
                    </a:r>
                    <a:endParaRPr lang="en-US" sz="1400" dirty="0">
                      <a:latin typeface="Arial" pitchFamily="34" charset="0"/>
                      <a:cs typeface="Arial" pitchFamily="34"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LCFF</c:v>
                </c:pt>
                <c:pt idx="1">
                  <c:v>Federal Revenues</c:v>
                </c:pt>
                <c:pt idx="2">
                  <c:v>State Revenues</c:v>
                </c:pt>
                <c:pt idx="3">
                  <c:v>Other Local Revenues</c:v>
                </c:pt>
              </c:strCache>
            </c:strRef>
          </c:cat>
          <c:val>
            <c:numRef>
              <c:f>Sheet1!$B$2:$B$5</c:f>
              <c:numCache>
                <c:formatCode>_("$"* #,##0_);_("$"* \(#,##0\);_("$"* "-"??_);_(@_)</c:formatCode>
                <c:ptCount val="4"/>
                <c:pt idx="0">
                  <c:v>17359088</c:v>
                </c:pt>
                <c:pt idx="1">
                  <c:v>1283648</c:v>
                </c:pt>
                <c:pt idx="2">
                  <c:v>1486032</c:v>
                </c:pt>
                <c:pt idx="3">
                  <c:v>1250503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floor>
    <c:sideWall>
      <c:thickness val="0"/>
    </c:sideWall>
    <c:backWall>
      <c:thickness val="0"/>
    </c:backWall>
    <c:plotArea>
      <c:layout>
        <c:manualLayout>
          <c:layoutTarget val="inner"/>
          <c:xMode val="edge"/>
          <c:yMode val="edge"/>
          <c:x val="9.1388720640689133E-2"/>
          <c:y val="0.14612351504842383"/>
          <c:w val="0.82611128608923889"/>
          <c:h val="0.81367631485088765"/>
        </c:manualLayout>
      </c:layout>
      <c:pie3DChart>
        <c:varyColors val="1"/>
        <c:ser>
          <c:idx val="0"/>
          <c:order val="0"/>
          <c:tx>
            <c:strRef>
              <c:f>Sheet1!$B$1</c:f>
              <c:strCache>
                <c:ptCount val="1"/>
                <c:pt idx="0">
                  <c:v>Total Expenditure Summary</c:v>
                </c:pt>
              </c:strCache>
            </c:strRef>
          </c:tx>
          <c:dLbls>
            <c:dLbl>
              <c:idx val="0"/>
              <c:layout>
                <c:manualLayout>
                  <c:x val="-8.9692610539067227E-2"/>
                  <c:y val="-0.23004724409448851"/>
                </c:manualLayout>
              </c:layout>
              <c:tx>
                <c:rich>
                  <a:bodyPr/>
                  <a:lstStyle/>
                  <a:p>
                    <a:r>
                      <a:rPr lang="en-US" sz="1400" dirty="0" smtClean="0"/>
                      <a:t>C</a:t>
                    </a:r>
                    <a:r>
                      <a:rPr lang="en-US" dirty="0" smtClean="0"/>
                      <a:t>ertificated Salaries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5770139309509401"/>
                  <c:y val="-8.3614277589207364E-2"/>
                </c:manualLayout>
              </c:layout>
              <c:tx>
                <c:rich>
                  <a:bodyPr/>
                  <a:lstStyle/>
                  <a:p>
                    <a:r>
                      <a:rPr lang="en-US" sz="1400" dirty="0" smtClean="0"/>
                      <a:t>C</a:t>
                    </a:r>
                    <a:r>
                      <a:rPr lang="en-US" dirty="0" smtClean="0"/>
                      <a:t>lassified  Salaries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5.2838347129685714E-2"/>
                  <c:y val="3.650690005212768E-3"/>
                </c:manualLayout>
              </c:layout>
              <c:tx>
                <c:rich>
                  <a:bodyPr/>
                  <a:lstStyle/>
                  <a:p>
                    <a:r>
                      <a:rPr lang="en-US" sz="1400" dirty="0" smtClean="0"/>
                      <a:t>M</a:t>
                    </a:r>
                    <a:r>
                      <a:rPr lang="en-US" dirty="0" smtClean="0"/>
                      <a:t>gmt/</a:t>
                    </a:r>
                    <a:r>
                      <a:rPr lang="en-US" dirty="0" err="1" smtClean="0"/>
                      <a:t>Supv</a:t>
                    </a:r>
                    <a:r>
                      <a:rPr lang="en-US" dirty="0" smtClean="0"/>
                      <a:t>  Salaries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8888888888888907E-4"/>
                  <c:y val="0.19234393261817892"/>
                </c:manualLayout>
              </c:layout>
              <c:tx>
                <c:rich>
                  <a:bodyPr/>
                  <a:lstStyle/>
                  <a:p>
                    <a:r>
                      <a:rPr lang="en-US" sz="1400" dirty="0" smtClean="0"/>
                      <a:t>E</a:t>
                    </a:r>
                    <a:r>
                      <a:rPr lang="en-US" dirty="0" smtClean="0"/>
                      <a:t>mployee Benefits</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3.0551181102362202E-4"/>
                  <c:y val="-5.1304343054679125E-2"/>
                </c:manualLayout>
              </c:layout>
              <c:tx>
                <c:rich>
                  <a:bodyPr/>
                  <a:lstStyle/>
                  <a:p>
                    <a:r>
                      <a:rPr lang="en-US" sz="1400" dirty="0" smtClean="0"/>
                      <a:t>B</a:t>
                    </a:r>
                    <a:r>
                      <a:rPr lang="en-US" dirty="0" smtClean="0"/>
                      <a:t>ooks &amp; Supplies</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9.0125344908809787E-2"/>
                  <c:y val="-6.1853878021344885E-2"/>
                </c:manualLayout>
              </c:layout>
              <c:tx>
                <c:rich>
                  <a:bodyPr/>
                  <a:lstStyle/>
                  <a:p>
                    <a:r>
                      <a:rPr lang="en-US" sz="1400" dirty="0" smtClean="0"/>
                      <a:t>S</a:t>
                    </a:r>
                    <a:r>
                      <a:rPr lang="en-US" dirty="0" smtClean="0"/>
                      <a:t>ervices</a:t>
                    </a:r>
                    <a:r>
                      <a:rPr lang="en-US" baseline="0" dirty="0" smtClean="0"/>
                      <a:t> &amp; </a:t>
                    </a:r>
                    <a:r>
                      <a:rPr lang="en-US" dirty="0" smtClean="0"/>
                      <a:t>Operating</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2.7530621172353456E-2"/>
                  <c:y val="-3.7279394867948082E-2"/>
                </c:manualLayout>
              </c:layout>
              <c:tx>
                <c:rich>
                  <a:bodyPr/>
                  <a:lstStyle/>
                  <a:p>
                    <a:r>
                      <a:rPr lang="en-US" sz="1400" dirty="0" smtClean="0"/>
                      <a:t>C</a:t>
                    </a:r>
                    <a:r>
                      <a:rPr lang="en-US" dirty="0" smtClean="0"/>
                      <a:t>apital Outlay</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8.6284406756847704E-2"/>
                  <c:y val="-0.13513940025789489"/>
                </c:manualLayout>
              </c:layout>
              <c:tx>
                <c:rich>
                  <a:bodyPr/>
                  <a:lstStyle/>
                  <a:p>
                    <a:r>
                      <a:rPr lang="en-US" sz="1400" dirty="0" smtClean="0"/>
                      <a:t>O</a:t>
                    </a:r>
                    <a:r>
                      <a:rPr lang="en-US" dirty="0" smtClean="0"/>
                      <a:t>ther Outgo</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17481122551988701"/>
                  <c:y val="-3.2087961285548812E-2"/>
                </c:manualLayout>
              </c:layout>
              <c:tx>
                <c:rich>
                  <a:bodyPr/>
                  <a:lstStyle/>
                  <a:p>
                    <a:r>
                      <a:rPr lang="en-US" sz="1400" dirty="0"/>
                      <a:t> </a:t>
                    </a:r>
                    <a:r>
                      <a:rPr lang="en-US" dirty="0" smtClean="0"/>
                      <a:t>Transfers Out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Certificated Salaries</c:v>
                </c:pt>
                <c:pt idx="1">
                  <c:v>Classified Salaries</c:v>
                </c:pt>
                <c:pt idx="2">
                  <c:v>Mgmt/Supv Salaries</c:v>
                </c:pt>
                <c:pt idx="3">
                  <c:v>Employee Benefits</c:v>
                </c:pt>
                <c:pt idx="4">
                  <c:v>Materials/Supplies</c:v>
                </c:pt>
                <c:pt idx="5">
                  <c:v>Services/Operating Exp</c:v>
                </c:pt>
                <c:pt idx="6">
                  <c:v>Capital Outlay</c:v>
                </c:pt>
                <c:pt idx="7">
                  <c:v>Other Outgo</c:v>
                </c:pt>
                <c:pt idx="8">
                  <c:v>Transfers Out</c:v>
                </c:pt>
              </c:strCache>
            </c:strRef>
          </c:cat>
          <c:val>
            <c:numRef>
              <c:f>Sheet1!$B$2:$B$10</c:f>
              <c:numCache>
                <c:formatCode>_("$"* #,##0_);_("$"* \(#,##0\);_("$"* "-"??_);_(@_)</c:formatCode>
                <c:ptCount val="9"/>
                <c:pt idx="0">
                  <c:v>7803204</c:v>
                </c:pt>
                <c:pt idx="1">
                  <c:v>2958516</c:v>
                </c:pt>
                <c:pt idx="2">
                  <c:v>1542820</c:v>
                </c:pt>
                <c:pt idx="3">
                  <c:v>5138744</c:v>
                </c:pt>
                <c:pt idx="4">
                  <c:v>1206260</c:v>
                </c:pt>
                <c:pt idx="5">
                  <c:v>2025972</c:v>
                </c:pt>
                <c:pt idx="6">
                  <c:v>0</c:v>
                </c:pt>
                <c:pt idx="7">
                  <c:v>253755</c:v>
                </c:pt>
                <c:pt idx="8">
                  <c:v>450000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013449" cy="465297"/>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0" hangingPunct="0">
              <a:spcBef>
                <a:spcPct val="20000"/>
              </a:spcBef>
              <a:defRPr sz="1200">
                <a:latin typeface="Tahoma" pitchFamily="34" charset="0"/>
              </a:defRPr>
            </a:lvl1pPr>
          </a:lstStyle>
          <a:p>
            <a:pPr>
              <a:defRPr/>
            </a:pPr>
            <a:endParaRPr lang="en-US"/>
          </a:p>
        </p:txBody>
      </p:sp>
      <p:sp>
        <p:nvSpPr>
          <p:cNvPr id="372739" name="Rectangle 3"/>
          <p:cNvSpPr>
            <a:spLocks noGrp="1" noChangeArrowheads="1"/>
          </p:cNvSpPr>
          <p:nvPr>
            <p:ph type="dt" sz="quarter" idx="1"/>
          </p:nvPr>
        </p:nvSpPr>
        <p:spPr bwMode="auto">
          <a:xfrm>
            <a:off x="3941390" y="0"/>
            <a:ext cx="3013449" cy="465297"/>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0" hangingPunct="0">
              <a:spcBef>
                <a:spcPct val="20000"/>
              </a:spcBef>
              <a:defRPr sz="1200">
                <a:latin typeface="Tahoma" pitchFamily="34" charset="0"/>
              </a:defRPr>
            </a:lvl1pPr>
          </a:lstStyle>
          <a:p>
            <a:pPr>
              <a:defRPr/>
            </a:pPr>
            <a:endParaRPr lang="en-US"/>
          </a:p>
        </p:txBody>
      </p:sp>
      <p:sp>
        <p:nvSpPr>
          <p:cNvPr id="372740" name="Rectangle 4"/>
          <p:cNvSpPr>
            <a:spLocks noGrp="1" noChangeArrowheads="1"/>
          </p:cNvSpPr>
          <p:nvPr>
            <p:ph type="ftr" sz="quarter" idx="2"/>
          </p:nvPr>
        </p:nvSpPr>
        <p:spPr bwMode="auto">
          <a:xfrm>
            <a:off x="0" y="8843807"/>
            <a:ext cx="3013449" cy="465296"/>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eaLnBrk="0" hangingPunct="0">
              <a:spcBef>
                <a:spcPct val="20000"/>
              </a:spcBef>
              <a:defRPr sz="1200">
                <a:latin typeface="Tahoma" pitchFamily="34" charset="0"/>
              </a:defRPr>
            </a:lvl1pPr>
          </a:lstStyle>
          <a:p>
            <a:pPr>
              <a:defRPr/>
            </a:pPr>
            <a:endParaRPr lang="en-US"/>
          </a:p>
        </p:txBody>
      </p:sp>
      <p:sp>
        <p:nvSpPr>
          <p:cNvPr id="372741" name="Rectangle 5"/>
          <p:cNvSpPr>
            <a:spLocks noGrp="1" noChangeArrowheads="1"/>
          </p:cNvSpPr>
          <p:nvPr>
            <p:ph type="sldNum" sz="quarter" idx="3"/>
          </p:nvPr>
        </p:nvSpPr>
        <p:spPr bwMode="auto">
          <a:xfrm>
            <a:off x="3941390" y="8843807"/>
            <a:ext cx="3013449" cy="465296"/>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spcBef>
                <a:spcPct val="20000"/>
              </a:spcBef>
              <a:defRPr sz="1200">
                <a:latin typeface="Tahoma" pitchFamily="34" charset="0"/>
              </a:defRPr>
            </a:lvl1pPr>
          </a:lstStyle>
          <a:p>
            <a:pPr>
              <a:defRPr/>
            </a:pPr>
            <a:fld id="{808C8948-0268-4EED-9D65-BBAD33E398E5}" type="slidenum">
              <a:rPr lang="en-US"/>
              <a:pPr>
                <a:defRPr/>
              </a:pPr>
              <a:t>‹#›</a:t>
            </a:fld>
            <a:endParaRPr lang="en-US"/>
          </a:p>
        </p:txBody>
      </p:sp>
    </p:spTree>
    <p:extLst>
      <p:ext uri="{BB962C8B-B14F-4D97-AF65-F5344CB8AC3E}">
        <p14:creationId xmlns:p14="http://schemas.microsoft.com/office/powerpoint/2010/main" val="216381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3013449" cy="465297"/>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0" hangingPunct="0">
              <a:spcBef>
                <a:spcPct val="20000"/>
              </a:spcBef>
              <a:buFontTx/>
              <a:buChar char="•"/>
              <a:defRPr sz="1200">
                <a:latin typeface="Tahoma" pitchFamily="34" charset="0"/>
              </a:defRPr>
            </a:lvl1pPr>
          </a:lstStyle>
          <a:p>
            <a:pPr>
              <a:defRPr/>
            </a:pPr>
            <a:endParaRPr lang="en-US"/>
          </a:p>
        </p:txBody>
      </p:sp>
      <p:sp>
        <p:nvSpPr>
          <p:cNvPr id="30723" name="Rectangle 9"/>
          <p:cNvSpPr>
            <a:spLocks noGrp="1" noRot="1" noChangeAspect="1" noChangeArrowheads="1"/>
          </p:cNvSpPr>
          <p:nvPr>
            <p:ph type="sldImg" idx="2"/>
          </p:nvPr>
        </p:nvSpPr>
        <p:spPr bwMode="auto">
          <a:xfrm>
            <a:off x="1152525" y="700088"/>
            <a:ext cx="4649788" cy="34893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27941" y="4421110"/>
            <a:ext cx="5098957" cy="418925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07" name="Rectangle 11"/>
          <p:cNvSpPr>
            <a:spLocks noGrp="1" noChangeArrowheads="1"/>
          </p:cNvSpPr>
          <p:nvPr>
            <p:ph type="dt" idx="1"/>
          </p:nvPr>
        </p:nvSpPr>
        <p:spPr bwMode="auto">
          <a:xfrm>
            <a:off x="3941390" y="0"/>
            <a:ext cx="3013449" cy="465297"/>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0" hangingPunct="0">
              <a:spcBef>
                <a:spcPct val="20000"/>
              </a:spcBef>
              <a:buFontTx/>
              <a:buChar char="•"/>
              <a:defRPr sz="1200">
                <a:latin typeface="Tahoma" pitchFamily="34" charset="0"/>
              </a:defRPr>
            </a:lvl1pPr>
          </a:lstStyle>
          <a:p>
            <a:pPr>
              <a:defRPr/>
            </a:pPr>
            <a:endParaRPr lang="en-US"/>
          </a:p>
        </p:txBody>
      </p:sp>
      <p:sp>
        <p:nvSpPr>
          <p:cNvPr id="362508" name="Rectangle 12"/>
          <p:cNvSpPr>
            <a:spLocks noGrp="1" noChangeArrowheads="1"/>
          </p:cNvSpPr>
          <p:nvPr>
            <p:ph type="ftr" sz="quarter" idx="4"/>
          </p:nvPr>
        </p:nvSpPr>
        <p:spPr bwMode="auto">
          <a:xfrm>
            <a:off x="0" y="8843807"/>
            <a:ext cx="3013449" cy="465296"/>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eaLnBrk="0" hangingPunct="0">
              <a:spcBef>
                <a:spcPct val="20000"/>
              </a:spcBef>
              <a:buFontTx/>
              <a:buChar char="•"/>
              <a:defRPr sz="1200">
                <a:latin typeface="Tahoma" pitchFamily="34" charset="0"/>
              </a:defRPr>
            </a:lvl1pPr>
          </a:lstStyle>
          <a:p>
            <a:pPr>
              <a:defRPr/>
            </a:pPr>
            <a:endParaRPr lang="en-US"/>
          </a:p>
        </p:txBody>
      </p:sp>
      <p:sp>
        <p:nvSpPr>
          <p:cNvPr id="362509" name="Rectangle 13"/>
          <p:cNvSpPr>
            <a:spLocks noGrp="1" noChangeArrowheads="1"/>
          </p:cNvSpPr>
          <p:nvPr>
            <p:ph type="sldNum" sz="quarter" idx="5"/>
          </p:nvPr>
        </p:nvSpPr>
        <p:spPr bwMode="auto">
          <a:xfrm>
            <a:off x="3941390" y="8843807"/>
            <a:ext cx="3013449" cy="465296"/>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spcBef>
                <a:spcPct val="20000"/>
              </a:spcBef>
              <a:buFontTx/>
              <a:buChar char="•"/>
              <a:defRPr sz="1200">
                <a:latin typeface="Tahoma" pitchFamily="34" charset="0"/>
              </a:defRPr>
            </a:lvl1pPr>
          </a:lstStyle>
          <a:p>
            <a:pPr>
              <a:defRPr/>
            </a:pPr>
            <a:fld id="{DB444893-9DA8-45BA-B151-E9F97C3D352C}" type="slidenum">
              <a:rPr lang="en-US"/>
              <a:pPr>
                <a:defRPr/>
              </a:pPr>
              <a:t>‹#›</a:t>
            </a:fld>
            <a:endParaRPr lang="en-US"/>
          </a:p>
        </p:txBody>
      </p:sp>
    </p:spTree>
    <p:extLst>
      <p:ext uri="{BB962C8B-B14F-4D97-AF65-F5344CB8AC3E}">
        <p14:creationId xmlns:p14="http://schemas.microsoft.com/office/powerpoint/2010/main" val="3627018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E37309-CBC7-4E98-A650-52C2F7388795}" type="slidenum">
              <a:rPr lang="en-US" smtClean="0"/>
              <a:pPr>
                <a:defRPr/>
              </a:pPr>
              <a:t>‹#›</a:t>
            </a:fld>
            <a:endParaRPr lang="en-US"/>
          </a:p>
        </p:txBody>
      </p:sp>
    </p:spTree>
    <p:extLst>
      <p:ext uri="{BB962C8B-B14F-4D97-AF65-F5344CB8AC3E}">
        <p14:creationId xmlns:p14="http://schemas.microsoft.com/office/powerpoint/2010/main" val="826180281"/>
      </p:ext>
    </p:extLst>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102772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14882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600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176809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89010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382198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0BF231-7C7D-424D-9944-83790606C7AE}" type="slidenum">
              <a:rPr lang="en-US" smtClean="0"/>
              <a:pPr>
                <a:defRPr/>
              </a:pPr>
              <a:t>‹#›</a:t>
            </a:fld>
            <a:endParaRPr lang="en-US"/>
          </a:p>
        </p:txBody>
      </p:sp>
    </p:spTree>
    <p:extLst>
      <p:ext uri="{BB962C8B-B14F-4D97-AF65-F5344CB8AC3E}">
        <p14:creationId xmlns:p14="http://schemas.microsoft.com/office/powerpoint/2010/main" val="3583661226"/>
      </p:ext>
    </p:extLst>
  </p:cSld>
  <p:clrMapOvr>
    <a:masterClrMapping/>
  </p:clrMapOvr>
  <p:transition spd="slow">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0CCDD-940D-4845-AB61-F1512F2991BA}" type="slidenum">
              <a:rPr lang="en-US" smtClean="0"/>
              <a:pPr>
                <a:defRPr/>
              </a:pPr>
              <a:t>‹#›</a:t>
            </a:fld>
            <a:endParaRPr lang="en-US"/>
          </a:p>
        </p:txBody>
      </p:sp>
    </p:spTree>
    <p:extLst>
      <p:ext uri="{BB962C8B-B14F-4D97-AF65-F5344CB8AC3E}">
        <p14:creationId xmlns:p14="http://schemas.microsoft.com/office/powerpoint/2010/main" val="3536817107"/>
      </p:ext>
    </p:extLst>
  </p:cSld>
  <p:clrMapOvr>
    <a:masterClrMapping/>
  </p:clrMapOvr>
  <p:transition spd="slow">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618FF9D7-F7AA-4B17-8575-545E1C0ABD93}" type="slidenum">
              <a:rPr lang="en-US"/>
              <a:pPr>
                <a:defRPr/>
              </a:pPr>
              <a:t>‹#›</a:t>
            </a:fld>
            <a:endParaRPr lang="en-US"/>
          </a:p>
        </p:txBody>
      </p:sp>
    </p:spTree>
    <p:extLst>
      <p:ext uri="{BB962C8B-B14F-4D97-AF65-F5344CB8AC3E}">
        <p14:creationId xmlns:p14="http://schemas.microsoft.com/office/powerpoint/2010/main" val="3714310749"/>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2472" y="6515327"/>
            <a:ext cx="3086100" cy="207553"/>
          </a:xfrm>
        </p:spPr>
        <p:txBody>
          <a:bodyPr/>
          <a:lstStyle>
            <a:lvl1pPr algn="ctr">
              <a:defRPr>
                <a:solidFill>
                  <a:schemeClr val="bg1"/>
                </a:solidFill>
              </a:defRPr>
            </a:lvl1pPr>
          </a:lstStyle>
          <a:p>
            <a:r>
              <a:rPr lang="en-US" smtClean="0">
                <a:solidFill>
                  <a:prstClr val="white"/>
                </a:solidFill>
              </a:rPr>
              <a:t>©2017 School Services of California, Inc.</a:t>
            </a:r>
            <a:endParaRPr lang="en-US">
              <a:solidFill>
                <a:prstClr val="white"/>
              </a:solidFill>
            </a:endParaRPr>
          </a:p>
        </p:txBody>
      </p:sp>
      <p:sp>
        <p:nvSpPr>
          <p:cNvPr id="6" name="Title 5"/>
          <p:cNvSpPr>
            <a:spLocks noGrp="1"/>
          </p:cNvSpPr>
          <p:nvPr>
            <p:ph type="title"/>
          </p:nvPr>
        </p:nvSpPr>
        <p:spPr>
          <a:xfrm>
            <a:off x="581224" y="867267"/>
            <a:ext cx="7968595" cy="1850940"/>
          </a:xfrm>
        </p:spPr>
        <p:txBody>
          <a:bodyPr anchor="t" anchorCtr="0">
            <a:normAutofit/>
          </a:bodyPr>
          <a:lstStyle>
            <a:lvl1pPr algn="ctr">
              <a:defRPr sz="45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464658624"/>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825047-C60B-466F-8941-5384F6EB452B}" type="slidenum">
              <a:rPr lang="en-US" smtClean="0"/>
              <a:pPr>
                <a:defRPr/>
              </a:pPr>
              <a:t>‹#›</a:t>
            </a:fld>
            <a:endParaRPr lang="en-US"/>
          </a:p>
        </p:txBody>
      </p:sp>
    </p:spTree>
    <p:extLst>
      <p:ext uri="{BB962C8B-B14F-4D97-AF65-F5344CB8AC3E}">
        <p14:creationId xmlns:p14="http://schemas.microsoft.com/office/powerpoint/2010/main" val="875901743"/>
      </p:ext>
    </p:extLst>
  </p:cSld>
  <p:clrMapOvr>
    <a:masterClrMapping/>
  </p:clrMapOvr>
  <p:transition spd="slow">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211790"/>
            <a:ext cx="7886700" cy="1712192"/>
          </a:xfrm>
          <a:effectLst>
            <a:outerShdw blurRad="50800" dist="38100" dir="2700000" algn="tl" rotWithShape="0">
              <a:prstClr val="black">
                <a:alpha val="40000"/>
              </a:prstClr>
            </a:outerShdw>
          </a:effectLst>
        </p:spPr>
        <p:txBody>
          <a:bodyPr anchor="ctr" anchorCtr="0"/>
          <a:lstStyle>
            <a:lvl1pPr algn="ctr">
              <a:defRPr sz="45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4388843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D67AF3-1BDB-4644-ACEC-65978EAE5190}" type="slidenum">
              <a:rPr lang="en-US" smtClean="0"/>
              <a:pPr>
                <a:defRPr/>
              </a:pPr>
              <a:t>‹#›</a:t>
            </a:fld>
            <a:endParaRPr lang="en-US"/>
          </a:p>
        </p:txBody>
      </p:sp>
    </p:spTree>
    <p:extLst>
      <p:ext uri="{BB962C8B-B14F-4D97-AF65-F5344CB8AC3E}">
        <p14:creationId xmlns:p14="http://schemas.microsoft.com/office/powerpoint/2010/main" val="2537038395"/>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C19448-7554-4761-96A2-5A7C51691333}" type="slidenum">
              <a:rPr lang="en-US" smtClean="0"/>
              <a:pPr>
                <a:defRPr/>
              </a:pPr>
              <a:t>‹#›</a:t>
            </a:fld>
            <a:endParaRPr lang="en-US"/>
          </a:p>
        </p:txBody>
      </p:sp>
    </p:spTree>
    <p:extLst>
      <p:ext uri="{BB962C8B-B14F-4D97-AF65-F5344CB8AC3E}">
        <p14:creationId xmlns:p14="http://schemas.microsoft.com/office/powerpoint/2010/main" val="195984967"/>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5A84191-A279-4626-ACE2-7F1F5C825FB6}" type="slidenum">
              <a:rPr lang="en-US" smtClean="0"/>
              <a:pPr>
                <a:defRPr/>
              </a:pPr>
              <a:t>‹#›</a:t>
            </a:fld>
            <a:endParaRPr lang="en-US"/>
          </a:p>
        </p:txBody>
      </p:sp>
    </p:spTree>
    <p:extLst>
      <p:ext uri="{BB962C8B-B14F-4D97-AF65-F5344CB8AC3E}">
        <p14:creationId xmlns:p14="http://schemas.microsoft.com/office/powerpoint/2010/main" val="2005338119"/>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ED9520-611B-4776-902F-C94C9A260027}" type="slidenum">
              <a:rPr lang="en-US" smtClean="0"/>
              <a:pPr>
                <a:defRPr/>
              </a:pPr>
              <a:t>‹#›</a:t>
            </a:fld>
            <a:endParaRPr lang="en-US"/>
          </a:p>
        </p:txBody>
      </p:sp>
    </p:spTree>
    <p:extLst>
      <p:ext uri="{BB962C8B-B14F-4D97-AF65-F5344CB8AC3E}">
        <p14:creationId xmlns:p14="http://schemas.microsoft.com/office/powerpoint/2010/main" val="301198518"/>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D8B528-BD30-486E-B787-420B6470D66B}" type="slidenum">
              <a:rPr lang="en-US" smtClean="0"/>
              <a:pPr>
                <a:defRPr/>
              </a:pPr>
              <a:t>‹#›</a:t>
            </a:fld>
            <a:endParaRPr lang="en-US"/>
          </a:p>
        </p:txBody>
      </p:sp>
    </p:spTree>
    <p:extLst>
      <p:ext uri="{BB962C8B-B14F-4D97-AF65-F5344CB8AC3E}">
        <p14:creationId xmlns:p14="http://schemas.microsoft.com/office/powerpoint/2010/main" val="1031986119"/>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BE4B26-F8DA-43C6-8529-592C875290A1}" type="slidenum">
              <a:rPr lang="en-US" smtClean="0"/>
              <a:pPr>
                <a:defRPr/>
              </a:pPr>
              <a:t>‹#›</a:t>
            </a:fld>
            <a:endParaRPr lang="en-US"/>
          </a:p>
        </p:txBody>
      </p:sp>
    </p:spTree>
    <p:extLst>
      <p:ext uri="{BB962C8B-B14F-4D97-AF65-F5344CB8AC3E}">
        <p14:creationId xmlns:p14="http://schemas.microsoft.com/office/powerpoint/2010/main" val="4044380174"/>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D31EF-722E-41B1-ACA4-D613C2D3F76F}" type="slidenum">
              <a:rPr lang="en-US" smtClean="0"/>
              <a:pPr>
                <a:defRPr/>
              </a:pPr>
              <a:t>‹#›</a:t>
            </a:fld>
            <a:endParaRPr lang="en-US"/>
          </a:p>
        </p:txBody>
      </p:sp>
    </p:spTree>
    <p:extLst>
      <p:ext uri="{BB962C8B-B14F-4D97-AF65-F5344CB8AC3E}">
        <p14:creationId xmlns:p14="http://schemas.microsoft.com/office/powerpoint/2010/main" val="4218115467"/>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5B247038-0B55-4262-8D3E-90A7A70C81DC}" type="slidenum">
              <a:rPr lang="en-US" smtClean="0"/>
              <a:pPr>
                <a:defRPr/>
              </a:pPr>
              <a:t>‹#›</a:t>
            </a:fld>
            <a:endParaRPr lang="en-US"/>
          </a:p>
        </p:txBody>
      </p:sp>
    </p:spTree>
    <p:extLst>
      <p:ext uri="{BB962C8B-B14F-4D97-AF65-F5344CB8AC3E}">
        <p14:creationId xmlns:p14="http://schemas.microsoft.com/office/powerpoint/2010/main" val="1860080947"/>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095" r:id="rId19"/>
    <p:sldLayoutId id="2147484097" r:id="rId20"/>
  </p:sldLayoutIdLst>
  <p:transition spd="slow">
    <p:random/>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295400"/>
            <a:ext cx="8382000" cy="1143000"/>
          </a:xfrm>
        </p:spPr>
        <p:txBody>
          <a:bodyPr anchor="ctr">
            <a:normAutofit fontScale="90000"/>
          </a:bodyPr>
          <a:lstStyle/>
          <a:p>
            <a:pPr algn="ctr" eaLnBrk="1" fontAlgn="auto" hangingPunct="1">
              <a:spcAft>
                <a:spcPts val="0"/>
              </a:spcAft>
              <a:defRPr/>
            </a:pPr>
            <a:r>
              <a:rPr lang="en-US" sz="4600" dirty="0">
                <a:solidFill>
                  <a:srgbClr val="15691F"/>
                </a:solidFill>
              </a:rPr>
              <a:t/>
            </a:r>
            <a:br>
              <a:rPr lang="en-US" sz="4600" dirty="0">
                <a:solidFill>
                  <a:srgbClr val="15691F"/>
                </a:solidFill>
              </a:rPr>
            </a:br>
            <a:r>
              <a:rPr lang="en-US" sz="4600" dirty="0">
                <a:solidFill>
                  <a:srgbClr val="15691F"/>
                </a:solidFill>
              </a:rPr>
              <a:t/>
            </a:r>
            <a:br>
              <a:rPr lang="en-US" sz="4600" dirty="0">
                <a:solidFill>
                  <a:srgbClr val="15691F"/>
                </a:solidFill>
              </a:rPr>
            </a:br>
            <a: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2019-20 Publication </a:t>
            </a: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Budget </a:t>
            </a:r>
            <a: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 </a:t>
            </a: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Bluff Joint Union </a:t>
            </a:r>
            <a:r>
              <a:rPr lang="en-US" sz="4400" dirty="0" smtClean="0">
                <a:solidFill>
                  <a:schemeClr val="tx1"/>
                </a:solidFill>
                <a:effectLst>
                  <a:outerShdw blurRad="38100" dist="38100" dir="2700000" algn="tl">
                    <a:srgbClr val="000000">
                      <a:alpha val="43137"/>
                    </a:srgbClr>
                  </a:outerShdw>
                </a:effectLst>
              </a:rPr>
              <a:t/>
            </a:r>
            <a:br>
              <a:rPr lang="en-US" sz="4400" dirty="0" smtClean="0">
                <a:solidFill>
                  <a:schemeClr val="tx1"/>
                </a:solidFill>
                <a:effectLst>
                  <a:outerShdw blurRad="38100" dist="38100" dir="2700000" algn="tl">
                    <a:srgbClr val="000000">
                      <a:alpha val="43137"/>
                    </a:srgbClr>
                  </a:outerShdw>
                </a:effectLst>
              </a:rPr>
            </a:br>
            <a: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School District</a:t>
            </a: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 </a:t>
            </a:r>
            <a:r>
              <a:rPr lang="en-US"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20, 2019</a:t>
            </a:r>
            <a:endPar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2" name="Text Box 4"/>
          <p:cNvSpPr txBox="1">
            <a:spLocks noChangeArrowheads="1"/>
          </p:cNvSpPr>
          <p:nvPr/>
        </p:nvSpPr>
        <p:spPr bwMode="auto">
          <a:xfrm flipH="1" flipV="1">
            <a:off x="923925" y="-12630150"/>
            <a:ext cx="184150" cy="10728325"/>
          </a:xfrm>
          <a:prstGeom prst="rect">
            <a:avLst/>
          </a:prstGeom>
          <a:noFill/>
          <a:ln w="9525">
            <a:noFill/>
            <a:miter lim="800000"/>
            <a:headEnd/>
            <a:tailEnd/>
          </a:ln>
        </p:spPr>
        <p:txBody>
          <a:bodyPr>
            <a:spAutoFit/>
          </a:bodyPr>
          <a:lstStyle/>
          <a:p>
            <a:pPr eaLnBrk="0" hangingPunct="0">
              <a:spcBef>
                <a:spcPct val="50000"/>
              </a:spcBef>
              <a:defRPr/>
            </a:pPr>
            <a:r>
              <a:rPr kumimoji="1" lang="en-US" sz="1400">
                <a:solidFill>
                  <a:srgbClr val="FFFFFF"/>
                </a:solidFill>
                <a:latin typeface="Tahoma" pitchFamily="34" charset="0"/>
              </a:rPr>
              <a:t>Copyright, 1996 © Dale Carnegie &amp; Associates, Inc.</a:t>
            </a:r>
            <a:endParaRPr kumimoji="1" lang="en-US" sz="2000">
              <a:effectLst>
                <a:outerShdw blurRad="38100" dist="38100" dir="2700000" algn="tl">
                  <a:srgbClr val="C0C0C0"/>
                </a:outerShdw>
              </a:effectLst>
              <a:latin typeface="Tahoma" pitchFamily="34" charset="0"/>
            </a:endParaRPr>
          </a:p>
        </p:txBody>
      </p:sp>
      <p:sp>
        <p:nvSpPr>
          <p:cNvPr id="1029" name="AutoShape 10"/>
          <p:cNvSpPr>
            <a:spLocks noChangeArrowheads="1"/>
          </p:cNvSpPr>
          <p:nvPr/>
        </p:nvSpPr>
        <p:spPr bwMode="auto">
          <a:xfrm>
            <a:off x="5029200" y="3686175"/>
            <a:ext cx="4114800" cy="6342063"/>
          </a:xfrm>
          <a:prstGeom prst="diamond">
            <a:avLst/>
          </a:prstGeom>
          <a:noFill/>
          <a:ln w="9525">
            <a:noFill/>
            <a:miter lim="800000"/>
            <a:headEnd/>
            <a:tailEnd/>
          </a:ln>
        </p:spPr>
        <p:txBody>
          <a:bodyPr wrap="none" tIns="0"/>
          <a:lstStyle/>
          <a:p>
            <a:pPr algn="ctr" eaLnBrk="0" hangingPunct="0">
              <a:spcBef>
                <a:spcPct val="20000"/>
              </a:spcBef>
            </a:pPr>
            <a:endParaRPr lang="en-US" sz="2000">
              <a:solidFill>
                <a:schemeClr val="accent2"/>
              </a:solidFill>
              <a:latin typeface="Garamond" pitchFamily="18" charset="0"/>
            </a:endParaRPr>
          </a:p>
        </p:txBody>
      </p:sp>
      <p:pic>
        <p:nvPicPr>
          <p:cNvPr id="1030" name="Picture 11" descr="carnegie2"/>
          <p:cNvPicPr>
            <a:picLocks noChangeAspect="1" noChangeArrowheads="1"/>
          </p:cNvPicPr>
          <p:nvPr/>
        </p:nvPicPr>
        <p:blipFill>
          <a:blip r:embed="rId3" cstate="print"/>
          <a:srcRect/>
          <a:stretch>
            <a:fillRect/>
          </a:stretch>
        </p:blipFill>
        <p:spPr bwMode="auto">
          <a:xfrm>
            <a:off x="1390650" y="6767513"/>
            <a:ext cx="133350" cy="90487"/>
          </a:xfrm>
          <a:prstGeom prst="rect">
            <a:avLst/>
          </a:prstGeom>
          <a:noFill/>
          <a:ln w="9525">
            <a:noFill/>
            <a:miter lim="800000"/>
            <a:headEnd/>
            <a:tailEnd/>
          </a:ln>
        </p:spPr>
      </p:pic>
      <p:graphicFrame>
        <p:nvGraphicFramePr>
          <p:cNvPr id="1026" name="Object 12"/>
          <p:cNvGraphicFramePr>
            <a:graphicFrameLocks noChangeAspect="1"/>
          </p:cNvGraphicFramePr>
          <p:nvPr/>
        </p:nvGraphicFramePr>
        <p:xfrm>
          <a:off x="0" y="7308850"/>
          <a:ext cx="152400" cy="119063"/>
        </p:xfrm>
        <a:graphic>
          <a:graphicData uri="http://schemas.openxmlformats.org/presentationml/2006/ole">
            <mc:AlternateContent xmlns:mc="http://schemas.openxmlformats.org/markup-compatibility/2006">
              <mc:Choice xmlns:v="urn:schemas-microsoft-com:vml" Requires="v">
                <p:oleObj spid="_x0000_s1185" name="Clip" r:id="rId4" imgW="4540250" imgH="3497263" progId="">
                  <p:embed/>
                </p:oleObj>
              </mc:Choice>
              <mc:Fallback>
                <p:oleObj name="Clip" r:id="rId4" imgW="4540250" imgH="3497263" progId="">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08850"/>
                        <a:ext cx="15240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F:\FILES\New RBHS LogoFINAL.jpg"/>
          <p:cNvPicPr>
            <a:picLocks noChangeAspect="1" noChangeArrowheads="1"/>
          </p:cNvPicPr>
          <p:nvPr/>
        </p:nvPicPr>
        <p:blipFill>
          <a:blip r:embed="rId6" cstate="print"/>
          <a:srcRect/>
          <a:stretch>
            <a:fillRect/>
          </a:stretch>
        </p:blipFill>
        <p:spPr bwMode="auto">
          <a:xfrm>
            <a:off x="3124200" y="3886200"/>
            <a:ext cx="3054361" cy="28194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81000" y="381000"/>
            <a:ext cx="8229600" cy="990600"/>
          </a:xfrm>
        </p:spPr>
        <p:txBody>
          <a:bodyPr/>
          <a:lstStyle/>
          <a:p>
            <a:pPr algn="ctr">
              <a:defRPr/>
            </a:pPr>
            <a:r>
              <a:rPr lang="en-US" sz="4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Enrollment Trend</a:t>
            </a:r>
          </a:p>
        </p:txBody>
      </p:sp>
      <p:graphicFrame>
        <p:nvGraphicFramePr>
          <p:cNvPr id="1026" name="Content Placeholder 4"/>
          <p:cNvGraphicFramePr>
            <a:graphicFrameLocks noGrp="1"/>
          </p:cNvGraphicFramePr>
          <p:nvPr>
            <p:ph sz="quarter" idx="13"/>
            <p:extLst/>
          </p:nvPr>
        </p:nvGraphicFramePr>
        <p:xfrm>
          <a:off x="381000" y="1401763"/>
          <a:ext cx="8458200" cy="4999037"/>
        </p:xfrm>
        <a:graphic>
          <a:graphicData uri="http://schemas.openxmlformats.org/presentationml/2006/ole">
            <mc:AlternateContent xmlns:mc="http://schemas.openxmlformats.org/markup-compatibility/2006">
              <mc:Choice xmlns:v="urn:schemas-microsoft-com:vml" Requires="v">
                <p:oleObj spid="_x0000_s77862" name="Worksheet" r:id="rId3" imgW="8663950" imgH="4853850" progId="Excel.Sheet.8">
                  <p:embed/>
                </p:oleObj>
              </mc:Choice>
              <mc:Fallback>
                <p:oleObj name="Worksheet" r:id="rId3" imgW="8663950" imgH="4853850" progId="Excel.Sheet.8">
                  <p:embed/>
                  <p:pic>
                    <p:nvPicPr>
                      <p:cNvPr id="0" name=""/>
                      <p:cNvPicPr>
                        <a:picLocks noGrp="1" noChangeArrowheads="1"/>
                      </p:cNvPicPr>
                      <p:nvPr/>
                    </p:nvPicPr>
                    <p:blipFill>
                      <a:blip r:embed="rId4"/>
                      <a:srcRect/>
                      <a:stretch>
                        <a:fillRect/>
                      </a:stretch>
                    </p:blipFill>
                    <p:spPr bwMode="auto">
                      <a:xfrm>
                        <a:off x="381000" y="1401763"/>
                        <a:ext cx="8458200" cy="4999037"/>
                      </a:xfrm>
                      <a:prstGeom prst="rect">
                        <a:avLst/>
                      </a:prstGeom>
                      <a:noFill/>
                      <a:extLst/>
                    </p:spPr>
                  </p:pic>
                </p:oleObj>
              </mc:Fallback>
            </mc:AlternateContent>
          </a:graphicData>
        </a:graphic>
      </p:graphicFrame>
    </p:spTree>
    <p:extLst>
      <p:ext uri="{BB962C8B-B14F-4D97-AF65-F5344CB8AC3E}">
        <p14:creationId xmlns:p14="http://schemas.microsoft.com/office/powerpoint/2010/main" val="289606116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914400"/>
            <a:ext cx="8229600" cy="608013"/>
          </a:xfrm>
        </p:spPr>
        <p:txBody>
          <a:bodyPr>
            <a:noAutofit/>
          </a:bodyPr>
          <a:lstStyle/>
          <a:p>
            <a:pPr algn="ctr" eaLnBrk="1" fontAlgn="auto" hangingPunct="1">
              <a:spcAft>
                <a:spcPts val="0"/>
              </a:spcAft>
              <a:defRPr/>
            </a:pPr>
            <a:r>
              <a:rPr lang="en-US" sz="4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Enrollment/ADA Assumptions</a:t>
            </a:r>
          </a:p>
        </p:txBody>
      </p:sp>
      <p:sp>
        <p:nvSpPr>
          <p:cNvPr id="13315" name="Rectangle 3"/>
          <p:cNvSpPr>
            <a:spLocks noGrp="1" noChangeArrowheads="1"/>
          </p:cNvSpPr>
          <p:nvPr>
            <p:ph sz="quarter" idx="13"/>
          </p:nvPr>
        </p:nvSpPr>
        <p:spPr/>
        <p:txBody>
          <a:bodyPr/>
          <a:lstStyle/>
          <a:p>
            <a:pPr eaLnBrk="1" hangingPunct="1">
              <a:lnSpc>
                <a:spcPct val="90000"/>
              </a:lnSpc>
              <a:buFont typeface="Wingdings 3" pitchFamily="18" charset="2"/>
              <a:buNone/>
            </a:pPr>
            <a:endParaRPr lang="en-US" smtClean="0"/>
          </a:p>
          <a:p>
            <a:pPr eaLnBrk="1" hangingPunct="1">
              <a:lnSpc>
                <a:spcPct val="90000"/>
              </a:lnSpc>
              <a:buFont typeface="Wingdings 3" pitchFamily="18" charset="2"/>
              <a:buNone/>
            </a:pPr>
            <a:endParaRPr lang="en-US" smtClean="0"/>
          </a:p>
          <a:p>
            <a:pPr eaLnBrk="1" hangingPunct="1">
              <a:lnSpc>
                <a:spcPct val="90000"/>
              </a:lnSpc>
              <a:buFont typeface="Wingdings 3" pitchFamily="18" charset="2"/>
              <a:buNone/>
            </a:pPr>
            <a:endParaRPr lang="en-US" smtClean="0"/>
          </a:p>
          <a:p>
            <a:pPr eaLnBrk="1" hangingPunct="1">
              <a:lnSpc>
                <a:spcPct val="90000"/>
              </a:lnSpc>
              <a:buFont typeface="Wingdings 3" pitchFamily="18" charset="2"/>
              <a:buNone/>
            </a:pPr>
            <a:r>
              <a:rPr lang="en-US" sz="2800" smtClean="0"/>
              <a:t>	</a:t>
            </a:r>
          </a:p>
          <a:p>
            <a:pPr eaLnBrk="1" hangingPunct="1">
              <a:lnSpc>
                <a:spcPct val="90000"/>
              </a:lnSpc>
            </a:pPr>
            <a:endParaRPr lang="en-US" sz="2800" smtClean="0"/>
          </a:p>
        </p:txBody>
      </p:sp>
      <p:sp>
        <p:nvSpPr>
          <p:cNvPr id="1229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8EE7178-A5EE-4733-BF2E-6D7240799C24}" type="slidenum">
              <a:rPr lang="en-US"/>
              <a:pPr>
                <a:defRPr/>
              </a:pPr>
              <a:t>11</a:t>
            </a:fld>
            <a:endParaRPr lang="en-US"/>
          </a:p>
        </p:txBody>
      </p:sp>
      <p:graphicFrame>
        <p:nvGraphicFramePr>
          <p:cNvPr id="5" name="Table 4"/>
          <p:cNvGraphicFramePr>
            <a:graphicFrameLocks noGrp="1"/>
          </p:cNvGraphicFramePr>
          <p:nvPr>
            <p:extLst/>
          </p:nvPr>
        </p:nvGraphicFramePr>
        <p:xfrm>
          <a:off x="914400" y="2362200"/>
          <a:ext cx="7162800" cy="3108960"/>
        </p:xfrm>
        <a:graphic>
          <a:graphicData uri="http://schemas.openxmlformats.org/drawingml/2006/table">
            <a:tbl>
              <a:tblPr firstRow="1" bandRow="1">
                <a:tableStyleId>{5C22544A-7EE6-4342-B048-85BDC9FD1C3A}</a:tableStyleId>
              </a:tblPr>
              <a:tblGrid>
                <a:gridCol w="2387600"/>
                <a:gridCol w="2387600"/>
                <a:gridCol w="2387600"/>
              </a:tblGrid>
              <a:tr h="990600">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solidFill>
                            <a:schemeClr val="tx1"/>
                          </a:solidFill>
                          <a:latin typeface="Arial" panose="020B0604020202020204" pitchFamily="34" charset="0"/>
                          <a:cs typeface="Arial" panose="020B0604020202020204" pitchFamily="34" charset="0"/>
                        </a:rPr>
                        <a:t>YEARS</a:t>
                      </a:r>
                    </a:p>
                  </a:txBody>
                  <a:tcPr>
                    <a:solidFill>
                      <a:schemeClr val="accent3">
                        <a:lumMod val="60000"/>
                        <a:lumOff val="40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PROJECTED</a:t>
                      </a:r>
                    </a:p>
                    <a:p>
                      <a:pPr algn="ctr"/>
                      <a:r>
                        <a:rPr lang="en-US" sz="2000" dirty="0" smtClean="0">
                          <a:solidFill>
                            <a:schemeClr val="tx1"/>
                          </a:solidFill>
                          <a:latin typeface="Arial" panose="020B0604020202020204" pitchFamily="34" charset="0"/>
                          <a:cs typeface="Arial" panose="020B0604020202020204" pitchFamily="34" charset="0"/>
                        </a:rPr>
                        <a:t>ENROLLMENT</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AVERAGE</a:t>
                      </a:r>
                      <a:r>
                        <a:rPr lang="en-US" sz="2000" baseline="0" dirty="0" smtClean="0">
                          <a:solidFill>
                            <a:schemeClr val="tx1"/>
                          </a:solidFill>
                          <a:latin typeface="Arial" panose="020B0604020202020204" pitchFamily="34" charset="0"/>
                          <a:cs typeface="Arial" panose="020B0604020202020204" pitchFamily="34" charset="0"/>
                        </a:rPr>
                        <a:t> DAILY</a:t>
                      </a:r>
                    </a:p>
                    <a:p>
                      <a:pPr algn="ctr"/>
                      <a:r>
                        <a:rPr lang="en-US" sz="2000" baseline="0" dirty="0" smtClean="0">
                          <a:solidFill>
                            <a:schemeClr val="tx1"/>
                          </a:solidFill>
                          <a:latin typeface="Arial" panose="020B0604020202020204" pitchFamily="34" charset="0"/>
                          <a:cs typeface="Arial" panose="020B0604020202020204" pitchFamily="34" charset="0"/>
                        </a:rPr>
                        <a:t>ATTENDANCE (ADA)</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r>
              <a:tr h="685800">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2019-20</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1,683</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1,549</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r>
              <a:tr h="685800">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2020-21</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1,747</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1,608</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r>
              <a:tr h="685800">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2021-22</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1,751</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1,612</a:t>
                      </a:r>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230739032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xdr="http://schemas.openxmlformats.org/drawingml/2006/spreadsheetDrawing" xmlns:a16="http://schemas.microsoft.com/office/drawing/2014/main" xmlns="" xmlns:lc="http://schemas.openxmlformats.org/drawingml/2006/lockedCanvas" id="{00000000-0008-0000-3600-000003000000}"/>
              </a:ext>
            </a:extLst>
          </p:cNvPr>
          <p:cNvGraphicFramePr>
            <a:graphicFrameLocks/>
          </p:cNvGraphicFramePr>
          <p:nvPr>
            <p:extLst>
              <p:ext uri="{D42A27DB-BD31-4B8C-83A1-F6EECF244321}">
                <p14:modId xmlns:p14="http://schemas.microsoft.com/office/powerpoint/2010/main" val="722929749"/>
              </p:ext>
            </p:extLst>
          </p:nvPr>
        </p:nvGraphicFramePr>
        <p:xfrm>
          <a:off x="838200" y="1905000"/>
          <a:ext cx="7543800" cy="349186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33600" y="1143000"/>
            <a:ext cx="5333191"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Estimated LCFF Entitlement per ADA </a:t>
            </a:r>
          </a:p>
        </p:txBody>
      </p:sp>
    </p:spTree>
    <p:extLst>
      <p:ext uri="{BB962C8B-B14F-4D97-AF65-F5344CB8AC3E}">
        <p14:creationId xmlns:p14="http://schemas.microsoft.com/office/powerpoint/2010/main" val="331336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704850"/>
            <a:ext cx="8229600" cy="742950"/>
          </a:xfrm>
        </p:spPr>
        <p:txBody>
          <a:bodyPr>
            <a:normAutofit/>
          </a:bodyPr>
          <a:lstStyle/>
          <a:p>
            <a:pPr eaLnBrk="1" fontAlgn="auto" hangingPunct="1">
              <a:spcAft>
                <a:spcPts val="0"/>
              </a:spcAft>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Average Daily Attendance</a:t>
            </a:r>
          </a:p>
        </p:txBody>
      </p:sp>
      <p:sp>
        <p:nvSpPr>
          <p:cNvPr id="374787" name="Rectangle 3"/>
          <p:cNvSpPr>
            <a:spLocks noGrp="1" noChangeArrowheads="1"/>
          </p:cNvSpPr>
          <p:nvPr>
            <p:ph sz="quarter" idx="13"/>
          </p:nvPr>
        </p:nvSpPr>
        <p:spPr>
          <a:xfrm>
            <a:off x="457200" y="1676400"/>
            <a:ext cx="8001000" cy="4724400"/>
          </a:xfrm>
        </p:spPr>
        <p:txBody>
          <a:bodyPr>
            <a:noAutofit/>
          </a:bodyPr>
          <a:lstStyle/>
          <a:p>
            <a:pPr marL="274320" indent="-274320" eaLnBrk="1" fontAlgn="auto" hangingPunct="1">
              <a:lnSpc>
                <a:spcPct val="90000"/>
              </a:lnSpc>
              <a:spcAft>
                <a:spcPts val="0"/>
              </a:spcAft>
              <a:buClr>
                <a:schemeClr val="accent3"/>
              </a:buClr>
              <a:buFont typeface="Wingdings 2"/>
              <a:buChar char=""/>
              <a:defRPr/>
            </a:pPr>
            <a:endParaRPr lang="en-US"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en-US" sz="2600" cap="none" dirty="0" smtClean="0">
                <a:latin typeface="Arial" panose="020B0604020202020204" pitchFamily="34" charset="0"/>
                <a:cs typeface="Arial" panose="020B0604020202020204" pitchFamily="34" charset="0"/>
              </a:rPr>
              <a:t>Funding is not based on enrollment, but rather on the number of days that pupils come to school (Average Daily Attendance—ADA)</a:t>
            </a:r>
          </a:p>
          <a:p>
            <a:pPr marL="274320" indent="-274320" eaLnBrk="1" fontAlgn="auto" hangingPunct="1">
              <a:lnSpc>
                <a:spcPct val="90000"/>
              </a:lnSpc>
              <a:spcAft>
                <a:spcPts val="0"/>
              </a:spcAft>
              <a:buClr>
                <a:schemeClr val="accent3"/>
              </a:buClr>
              <a:buNone/>
              <a:defRPr/>
            </a:pPr>
            <a:endParaRPr lang="en-US" sz="2600"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sz="2600" cap="none" dirty="0" smtClean="0">
                <a:latin typeface="Arial" panose="020B0604020202020204" pitchFamily="34" charset="0"/>
                <a:cs typeface="Arial" panose="020B0604020202020204" pitchFamily="34" charset="0"/>
              </a:rPr>
              <a:t>Can be funded on current or prior year ADA, whichever is greater</a:t>
            </a:r>
          </a:p>
          <a:p>
            <a:pPr marL="274320" indent="-274320" eaLnBrk="1" fontAlgn="auto" hangingPunct="1">
              <a:lnSpc>
                <a:spcPct val="90000"/>
              </a:lnSpc>
              <a:spcAft>
                <a:spcPts val="0"/>
              </a:spcAft>
              <a:buClr>
                <a:schemeClr val="accent3"/>
              </a:buClr>
              <a:buNone/>
              <a:defRPr/>
            </a:pPr>
            <a:endParaRPr lang="en-US" sz="2600"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sz="2600" cap="none" dirty="0" smtClean="0">
                <a:latin typeface="Arial" panose="020B0604020202020204" pitchFamily="34" charset="0"/>
                <a:cs typeface="Arial" panose="020B0604020202020204" pitchFamily="34" charset="0"/>
              </a:rPr>
              <a:t>The publication budget is based on </a:t>
            </a:r>
            <a:r>
              <a:rPr lang="en-US" sz="2600" cap="none" dirty="0" smtClean="0">
                <a:latin typeface="Arial" panose="020B0604020202020204" pitchFamily="34" charset="0"/>
                <a:cs typeface="Arial" panose="020B0604020202020204" pitchFamily="34" charset="0"/>
              </a:rPr>
              <a:t>1,549 </a:t>
            </a:r>
            <a:r>
              <a:rPr lang="en-US" sz="2600" cap="none" dirty="0" smtClean="0">
                <a:latin typeface="Arial" panose="020B0604020202020204" pitchFamily="34" charset="0"/>
                <a:cs typeface="Arial" panose="020B0604020202020204" pitchFamily="34" charset="0"/>
              </a:rPr>
              <a:t>ADA, which is the projected P-2 ADA for 2019-20</a:t>
            </a:r>
          </a:p>
          <a:p>
            <a:pPr marL="274320" indent="-274320" eaLnBrk="1" fontAlgn="auto" hangingPunct="1">
              <a:lnSpc>
                <a:spcPct val="90000"/>
              </a:lnSpc>
              <a:spcAft>
                <a:spcPts val="0"/>
              </a:spcAft>
              <a:buClr>
                <a:schemeClr val="accent3"/>
              </a:buClr>
              <a:buNone/>
              <a:defRP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12019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332" y="618519"/>
            <a:ext cx="7773338" cy="1134082"/>
          </a:xfrm>
        </p:spPr>
        <p:txBody>
          <a:bodyPr/>
          <a:lstStyle/>
          <a:p>
            <a:pPr>
              <a:defRPr/>
            </a:pPr>
            <a:r>
              <a:rPr lang="en-US" sz="3700" dirty="0" smtClean="0">
                <a:latin typeface="Arial" panose="020B0604020202020204" pitchFamily="34" charset="0"/>
                <a:cs typeface="Arial" panose="020B0604020202020204" pitchFamily="34" charset="0"/>
              </a:rPr>
              <a:t>Average Daily Attendance</a:t>
            </a:r>
          </a:p>
        </p:txBody>
      </p:sp>
      <p:sp>
        <p:nvSpPr>
          <p:cNvPr id="22531" name="Content Placeholder 2"/>
          <p:cNvSpPr>
            <a:spLocks noGrp="1"/>
          </p:cNvSpPr>
          <p:nvPr>
            <p:ph sz="quarter" idx="13"/>
          </p:nvPr>
        </p:nvSpPr>
        <p:spPr>
          <a:xfrm>
            <a:off x="457200" y="1676400"/>
            <a:ext cx="8229600" cy="4330700"/>
          </a:xfrm>
          <a:prstGeom prst="rect">
            <a:avLst/>
          </a:prstGeom>
        </p:spPr>
        <p:txBody>
          <a:bodyPr/>
          <a:lstStyle/>
          <a:p>
            <a:r>
              <a:rPr lang="en-US" altLang="en-US" sz="2200" cap="none" dirty="0" smtClean="0">
                <a:latin typeface="Arial" panose="020B0604020202020204" pitchFamily="34" charset="0"/>
                <a:cs typeface="Arial" panose="020B0604020202020204" pitchFamily="34" charset="0"/>
              </a:rPr>
              <a:t>Calculated three times a year for state reporting</a:t>
            </a:r>
          </a:p>
          <a:p>
            <a:pPr lvl="1">
              <a:buFont typeface="Verdana" panose="020B0604030504040204" pitchFamily="34" charset="0"/>
              <a:buNone/>
            </a:pPr>
            <a:endParaRPr lang="en-US" altLang="en-US" sz="2200" cap="none" dirty="0" smtClean="0">
              <a:latin typeface="Arial" panose="020B0604020202020204" pitchFamily="34" charset="0"/>
              <a:cs typeface="Arial" panose="020B0604020202020204" pitchFamily="34" charset="0"/>
            </a:endParaRPr>
          </a:p>
          <a:p>
            <a:pPr lvl="1"/>
            <a:r>
              <a:rPr lang="en-US" altLang="en-US" sz="2200" cap="none" dirty="0" smtClean="0">
                <a:latin typeface="Arial" panose="020B0604020202020204" pitchFamily="34" charset="0"/>
                <a:cs typeface="Arial" panose="020B0604020202020204" pitchFamily="34" charset="0"/>
              </a:rPr>
              <a:t>P-1 – attendance as of </a:t>
            </a:r>
            <a:r>
              <a:rPr lang="en-US" altLang="en-US" sz="2200" cap="none" dirty="0">
                <a:latin typeface="Arial" panose="020B0604020202020204" pitchFamily="34" charset="0"/>
                <a:cs typeface="Arial" panose="020B0604020202020204" pitchFamily="34" charset="0"/>
              </a:rPr>
              <a:t>D</a:t>
            </a:r>
            <a:r>
              <a:rPr lang="en-US" altLang="en-US" sz="2200" cap="none" dirty="0" smtClean="0">
                <a:latin typeface="Arial" panose="020B0604020202020204" pitchFamily="34" charset="0"/>
                <a:cs typeface="Arial" panose="020B0604020202020204" pitchFamily="34" charset="0"/>
              </a:rPr>
              <a:t>ecember 31st</a:t>
            </a:r>
          </a:p>
          <a:p>
            <a:pPr lvl="1"/>
            <a:endParaRPr lang="en-US" altLang="en-US" sz="2200" cap="none" dirty="0" smtClean="0">
              <a:latin typeface="Arial" panose="020B0604020202020204" pitchFamily="34" charset="0"/>
              <a:cs typeface="Arial" panose="020B0604020202020204" pitchFamily="34" charset="0"/>
            </a:endParaRPr>
          </a:p>
          <a:p>
            <a:pPr lvl="1"/>
            <a:r>
              <a:rPr lang="en-US" altLang="en-US" sz="2200" cap="none" dirty="0" smtClean="0">
                <a:latin typeface="Arial" panose="020B0604020202020204" pitchFamily="34" charset="0"/>
                <a:cs typeface="Arial" panose="020B0604020202020204" pitchFamily="34" charset="0"/>
              </a:rPr>
              <a:t>P-2 – attendance as of </a:t>
            </a:r>
            <a:r>
              <a:rPr lang="en-US" altLang="en-US" sz="2200" cap="none" dirty="0">
                <a:latin typeface="Arial" panose="020B0604020202020204" pitchFamily="34" charset="0"/>
                <a:cs typeface="Arial" panose="020B0604020202020204" pitchFamily="34" charset="0"/>
              </a:rPr>
              <a:t>A</a:t>
            </a:r>
            <a:r>
              <a:rPr lang="en-US" altLang="en-US" sz="2200" cap="none" dirty="0" smtClean="0">
                <a:latin typeface="Arial" panose="020B0604020202020204" pitchFamily="34" charset="0"/>
                <a:cs typeface="Arial" panose="020B0604020202020204" pitchFamily="34" charset="0"/>
              </a:rPr>
              <a:t>pril 15</a:t>
            </a:r>
            <a:r>
              <a:rPr lang="en-US" altLang="en-US" sz="2200" cap="none" baseline="30000" dirty="0" smtClean="0">
                <a:latin typeface="Arial" panose="020B0604020202020204" pitchFamily="34" charset="0"/>
                <a:cs typeface="Arial" panose="020B0604020202020204" pitchFamily="34" charset="0"/>
              </a:rPr>
              <a:t>th</a:t>
            </a:r>
            <a:r>
              <a:rPr lang="en-US" altLang="en-US" sz="2200" cap="none" dirty="0" smtClean="0">
                <a:latin typeface="Arial" panose="020B0604020202020204" pitchFamily="34" charset="0"/>
                <a:cs typeface="Arial" panose="020B0604020202020204" pitchFamily="34" charset="0"/>
              </a:rPr>
              <a:t> </a:t>
            </a:r>
          </a:p>
          <a:p>
            <a:pPr lvl="1">
              <a:buFont typeface="Verdana" panose="020B0604030504040204" pitchFamily="34" charset="0"/>
              <a:buNone/>
            </a:pPr>
            <a:r>
              <a:rPr lang="en-US" altLang="en-US" sz="2200" cap="none" dirty="0" smtClean="0">
                <a:latin typeface="Arial" panose="020B0604020202020204" pitchFamily="34" charset="0"/>
                <a:cs typeface="Arial" panose="020B0604020202020204" pitchFamily="34" charset="0"/>
              </a:rPr>
              <a:t>		    (majority of funding based on)</a:t>
            </a:r>
          </a:p>
          <a:p>
            <a:pPr lvl="1"/>
            <a:endParaRPr lang="en-US" altLang="en-US" sz="2200" cap="none" dirty="0" smtClean="0">
              <a:latin typeface="Arial" panose="020B0604020202020204" pitchFamily="34" charset="0"/>
              <a:cs typeface="Arial" panose="020B0604020202020204" pitchFamily="34" charset="0"/>
            </a:endParaRPr>
          </a:p>
          <a:p>
            <a:pPr lvl="1"/>
            <a:r>
              <a:rPr lang="en-US" altLang="en-US" sz="2200" cap="none" dirty="0" smtClean="0">
                <a:latin typeface="Arial" panose="020B0604020202020204" pitchFamily="34" charset="0"/>
                <a:cs typeface="Arial" panose="020B0604020202020204" pitchFamily="34" charset="0"/>
              </a:rPr>
              <a:t>Annual – attendance through </a:t>
            </a:r>
            <a:r>
              <a:rPr lang="en-US" altLang="en-US" sz="2200" cap="none" dirty="0">
                <a:latin typeface="Arial" panose="020B0604020202020204" pitchFamily="34" charset="0"/>
                <a:cs typeface="Arial" panose="020B0604020202020204" pitchFamily="34" charset="0"/>
              </a:rPr>
              <a:t>J</a:t>
            </a:r>
            <a:r>
              <a:rPr lang="en-US" altLang="en-US" sz="2200" cap="none" dirty="0" smtClean="0">
                <a:latin typeface="Arial" panose="020B0604020202020204" pitchFamily="34" charset="0"/>
                <a:cs typeface="Arial" panose="020B0604020202020204" pitchFamily="34" charset="0"/>
              </a:rPr>
              <a:t>une 30th</a:t>
            </a:r>
          </a:p>
          <a:p>
            <a:pPr lvl="1">
              <a:buFont typeface="Wingdings" panose="05000000000000000000" pitchFamily="2" charset="2"/>
              <a:buNone/>
            </a:pPr>
            <a:endParaRPr lang="en-US" altLang="en-US" sz="2400" dirty="0" smtClean="0"/>
          </a:p>
          <a:p>
            <a:pPr lvl="1">
              <a:buFont typeface="Wingdings" panose="05000000000000000000" pitchFamily="2" charset="2"/>
              <a:buNone/>
            </a:pPr>
            <a:endParaRPr lang="en-US" altLang="en-US" sz="2000" dirty="0" smtClean="0"/>
          </a:p>
        </p:txBody>
      </p:sp>
    </p:spTree>
    <p:extLst>
      <p:ext uri="{BB962C8B-B14F-4D97-AF65-F5344CB8AC3E}">
        <p14:creationId xmlns:p14="http://schemas.microsoft.com/office/powerpoint/2010/main" val="184241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04850"/>
            <a:ext cx="8229600" cy="971550"/>
          </a:xfrm>
        </p:spPr>
        <p:txBody>
          <a:bodyPr>
            <a:normAutofit/>
          </a:bodyPr>
          <a:lstStyle/>
          <a:p>
            <a:pPr>
              <a:defRPr/>
            </a:pPr>
            <a:r>
              <a:rPr lang="en-US" sz="3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the Money Comes From</a:t>
            </a:r>
          </a:p>
        </p:txBody>
      </p:sp>
      <p:sp>
        <p:nvSpPr>
          <p:cNvPr id="22531" name="Content Placeholder 2"/>
          <p:cNvSpPr>
            <a:spLocks noGrp="1"/>
          </p:cNvSpPr>
          <p:nvPr>
            <p:ph sz="quarter" idx="13"/>
          </p:nvPr>
        </p:nvSpPr>
        <p:spPr>
          <a:xfrm>
            <a:off x="458788" y="1524000"/>
            <a:ext cx="8229600" cy="4525963"/>
          </a:xfrm>
          <a:prstGeom prst="rect">
            <a:avLst/>
          </a:prstGeom>
        </p:spPr>
        <p:txBody>
          <a:bodyPr/>
          <a:lstStyle/>
          <a:p>
            <a:pPr>
              <a:defRPr/>
            </a:pPr>
            <a:endParaRPr lang="en-US" sz="2400" dirty="0" smtClean="0"/>
          </a:p>
          <a:p>
            <a:pPr>
              <a:defRPr/>
            </a:pPr>
            <a:r>
              <a:rPr lang="en-US" sz="2200" cap="none" dirty="0" smtClean="0">
                <a:latin typeface="Arial" panose="020B0604020202020204" pitchFamily="34" charset="0"/>
                <a:cs typeface="Arial" panose="020B0604020202020204" pitchFamily="34" charset="0"/>
              </a:rPr>
              <a:t>Revenues (District </a:t>
            </a:r>
            <a:r>
              <a:rPr lang="en-US" sz="2200" cap="none" dirty="0">
                <a:latin typeface="Arial" panose="020B0604020202020204" pitchFamily="34" charset="0"/>
                <a:cs typeface="Arial" panose="020B0604020202020204" pitchFamily="34" charset="0"/>
              </a:rPr>
              <a:t>I</a:t>
            </a:r>
            <a:r>
              <a:rPr lang="en-US" sz="2200" cap="none" dirty="0" smtClean="0">
                <a:latin typeface="Arial" panose="020B0604020202020204" pitchFamily="34" charset="0"/>
                <a:cs typeface="Arial" panose="020B0604020202020204" pitchFamily="34" charset="0"/>
              </a:rPr>
              <a:t>ncome)</a:t>
            </a:r>
          </a:p>
          <a:p>
            <a:pPr>
              <a:buFont typeface="Wingdings 3" panose="05040102010807070707" pitchFamily="18" charset="2"/>
              <a:buNone/>
              <a:defRPr/>
            </a:pPr>
            <a:endParaRPr lang="en-US" sz="2200" cap="none" dirty="0" smtClean="0">
              <a:latin typeface="Arial" panose="020B0604020202020204" pitchFamily="34" charset="0"/>
              <a:cs typeface="Arial" panose="020B0604020202020204" pitchFamily="34" charset="0"/>
            </a:endParaRPr>
          </a:p>
          <a:p>
            <a:pPr>
              <a:buFont typeface="Wingdings" pitchFamily="2" charset="2"/>
              <a:buNone/>
              <a:defRPr/>
            </a:pPr>
            <a:r>
              <a:rPr lang="en-US" sz="2200" cap="none" dirty="0" smtClean="0">
                <a:latin typeface="Arial" panose="020B0604020202020204" pitchFamily="34" charset="0"/>
                <a:cs typeface="Arial" panose="020B0604020202020204" pitchFamily="34" charset="0"/>
              </a:rPr>
              <a:t>		-  Local Control </a:t>
            </a:r>
            <a:r>
              <a:rPr lang="en-US" sz="2200" cap="none" dirty="0">
                <a:latin typeface="Arial" panose="020B0604020202020204" pitchFamily="34" charset="0"/>
                <a:cs typeface="Arial" panose="020B0604020202020204" pitchFamily="34" charset="0"/>
              </a:rPr>
              <a:t>F</a:t>
            </a:r>
            <a:r>
              <a:rPr lang="en-US" sz="2200" cap="none" dirty="0" smtClean="0">
                <a:latin typeface="Arial" panose="020B0604020202020204" pitchFamily="34" charset="0"/>
                <a:cs typeface="Arial" panose="020B0604020202020204" pitchFamily="34" charset="0"/>
              </a:rPr>
              <a:t>unding </a:t>
            </a:r>
            <a:r>
              <a:rPr lang="en-US" sz="2200" cap="none" dirty="0">
                <a:latin typeface="Arial" panose="020B0604020202020204" pitchFamily="34" charset="0"/>
                <a:cs typeface="Arial" panose="020B0604020202020204" pitchFamily="34" charset="0"/>
              </a:rPr>
              <a:t>F</a:t>
            </a:r>
            <a:r>
              <a:rPr lang="en-US" sz="2200" cap="none" dirty="0" smtClean="0">
                <a:latin typeface="Arial" panose="020B0604020202020204" pitchFamily="34" charset="0"/>
                <a:cs typeface="Arial" panose="020B0604020202020204" pitchFamily="34" charset="0"/>
              </a:rPr>
              <a:t>ormula (LCFF)</a:t>
            </a:r>
          </a:p>
          <a:p>
            <a:pPr>
              <a:buFont typeface="Wingdings" pitchFamily="2" charset="2"/>
              <a:buNone/>
              <a:defRPr/>
            </a:pPr>
            <a:r>
              <a:rPr lang="en-US" sz="2200" cap="none" dirty="0" smtClean="0">
                <a:latin typeface="Arial" panose="020B0604020202020204" pitchFamily="34" charset="0"/>
                <a:cs typeface="Arial" panose="020B0604020202020204" pitchFamily="34" charset="0"/>
              </a:rPr>
              <a:t>		-  Federal Revenues</a:t>
            </a:r>
          </a:p>
          <a:p>
            <a:pPr>
              <a:buFont typeface="Wingdings" pitchFamily="2" charset="2"/>
              <a:buNone/>
              <a:defRPr/>
            </a:pPr>
            <a:r>
              <a:rPr lang="en-US" sz="2200" cap="none" dirty="0" smtClean="0">
                <a:latin typeface="Arial" panose="020B0604020202020204" pitchFamily="34" charset="0"/>
                <a:cs typeface="Arial" panose="020B0604020202020204" pitchFamily="34" charset="0"/>
              </a:rPr>
              <a:t>		-  Other State </a:t>
            </a:r>
            <a:r>
              <a:rPr lang="en-US" sz="2200" cap="none" dirty="0">
                <a:latin typeface="Arial" panose="020B0604020202020204" pitchFamily="34" charset="0"/>
                <a:cs typeface="Arial" panose="020B0604020202020204" pitchFamily="34" charset="0"/>
              </a:rPr>
              <a:t>R</a:t>
            </a:r>
            <a:r>
              <a:rPr lang="en-US" sz="2200" cap="none" dirty="0" smtClean="0">
                <a:latin typeface="Arial" panose="020B0604020202020204" pitchFamily="34" charset="0"/>
                <a:cs typeface="Arial" panose="020B0604020202020204" pitchFamily="34" charset="0"/>
              </a:rPr>
              <a:t>evenues</a:t>
            </a:r>
          </a:p>
          <a:p>
            <a:pPr>
              <a:buFont typeface="Wingdings" pitchFamily="2" charset="2"/>
              <a:buNone/>
              <a:defRPr/>
            </a:pPr>
            <a:r>
              <a:rPr lang="en-US" sz="2200" cap="none" dirty="0" smtClean="0">
                <a:latin typeface="Arial" panose="020B0604020202020204" pitchFamily="34" charset="0"/>
                <a:cs typeface="Arial" panose="020B0604020202020204" pitchFamily="34" charset="0"/>
              </a:rPr>
              <a:t>		-  Other Local </a:t>
            </a:r>
            <a:r>
              <a:rPr lang="en-US" sz="2200" cap="none" dirty="0">
                <a:latin typeface="Arial" panose="020B0604020202020204" pitchFamily="34" charset="0"/>
                <a:cs typeface="Arial" panose="020B0604020202020204" pitchFamily="34" charset="0"/>
              </a:rPr>
              <a:t>R</a:t>
            </a:r>
            <a:r>
              <a:rPr lang="en-US" sz="2200" cap="none" dirty="0" smtClean="0">
                <a:latin typeface="Arial" panose="020B0604020202020204" pitchFamily="34" charset="0"/>
                <a:cs typeface="Arial" panose="020B0604020202020204" pitchFamily="34" charset="0"/>
              </a:rPr>
              <a:t>evenues</a:t>
            </a:r>
          </a:p>
        </p:txBody>
      </p:sp>
    </p:spTree>
    <p:extLst>
      <p:ext uri="{BB962C8B-B14F-4D97-AF65-F5344CB8AC3E}">
        <p14:creationId xmlns:p14="http://schemas.microsoft.com/office/powerpoint/2010/main" val="15359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32" y="618519"/>
            <a:ext cx="7773338" cy="981682"/>
          </a:xfrm>
        </p:spPr>
        <p:txBody>
          <a:bodyPr>
            <a:normAutofit fontScale="90000"/>
          </a:bodyPr>
          <a:lstStyle/>
          <a:p>
            <a:pPr>
              <a:defRPr/>
            </a:pPr>
            <a:r>
              <a:rPr lang="en-US" dirty="0" smtClean="0">
                <a:latin typeface="Arial" panose="020B0604020202020204" pitchFamily="34" charset="0"/>
                <a:cs typeface="Arial" panose="020B0604020202020204" pitchFamily="34" charset="0"/>
              </a:rPr>
              <a:t>Local Control Funding Formula</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3"/>
          </p:nvPr>
        </p:nvSpPr>
        <p:spPr>
          <a:xfrm>
            <a:off x="457200" y="1481138"/>
            <a:ext cx="8229600" cy="4525962"/>
          </a:xfrm>
          <a:prstGeom prst="rect">
            <a:avLst/>
          </a:prstGeom>
        </p:spPr>
        <p:txBody>
          <a:bodyPr>
            <a:normAutofit/>
          </a:bodyPr>
          <a:lstStyle/>
          <a:p>
            <a:pPr>
              <a:defRPr/>
            </a:pPr>
            <a:r>
              <a:rPr lang="en-US" sz="2200" cap="none" dirty="0" smtClean="0">
                <a:latin typeface="Arial" panose="020B0604020202020204" pitchFamily="34" charset="0"/>
                <a:cs typeface="Arial" panose="020B0604020202020204" pitchFamily="34" charset="0"/>
              </a:rPr>
              <a:t>Originally an eight year phase in process started in 2013-14 projected to be completed in 2020-21</a:t>
            </a:r>
          </a:p>
          <a:p>
            <a:pPr marL="109537" indent="0">
              <a:buFont typeface="Wingdings 3" panose="05040102010807070707" pitchFamily="18" charset="2"/>
              <a:buNone/>
              <a:defRPr/>
            </a:pPr>
            <a:endParaRPr lang="en-US" sz="1200" cap="none" dirty="0" smtClean="0">
              <a:latin typeface="Arial" panose="020B0604020202020204" pitchFamily="34" charset="0"/>
              <a:cs typeface="Arial" panose="020B0604020202020204" pitchFamily="34" charset="0"/>
            </a:endParaRPr>
          </a:p>
          <a:p>
            <a:pPr>
              <a:defRPr/>
            </a:pPr>
            <a:r>
              <a:rPr lang="en-US" sz="2200" cap="none" dirty="0" smtClean="0">
                <a:latin typeface="Arial" panose="020B0604020202020204" pitchFamily="34" charset="0"/>
                <a:cs typeface="Arial" panose="020B0604020202020204" pitchFamily="34" charset="0"/>
              </a:rPr>
              <a:t>Reached full implementation in 2018-19</a:t>
            </a:r>
          </a:p>
          <a:p>
            <a:pPr marL="109537" indent="0">
              <a:buFont typeface="Wingdings 3" panose="05040102010807070707" pitchFamily="18" charset="2"/>
              <a:buNone/>
              <a:defRPr/>
            </a:pPr>
            <a:endParaRPr lang="en-US" sz="1200" cap="none" dirty="0" smtClean="0">
              <a:latin typeface="Arial" panose="020B0604020202020204" pitchFamily="34" charset="0"/>
              <a:cs typeface="Arial" panose="020B0604020202020204" pitchFamily="34" charset="0"/>
            </a:endParaRPr>
          </a:p>
          <a:p>
            <a:pPr>
              <a:defRPr/>
            </a:pPr>
            <a:r>
              <a:rPr lang="en-US" sz="2200" cap="none" dirty="0" smtClean="0">
                <a:latin typeface="Arial" panose="020B0604020202020204" pitchFamily="34" charset="0"/>
                <a:cs typeface="Arial" panose="020B0604020202020204" pitchFamily="34" charset="0"/>
              </a:rPr>
              <a:t>Restoration of K-12 funding that was being received in 2007-08 prior to the great recession</a:t>
            </a:r>
          </a:p>
          <a:p>
            <a:pPr marL="109537" indent="0">
              <a:buFont typeface="Wingdings 3" panose="05040102010807070707" pitchFamily="18" charset="2"/>
              <a:buNone/>
              <a:defRPr/>
            </a:pPr>
            <a:endParaRPr lang="en-US" sz="1200" cap="none" dirty="0" smtClean="0">
              <a:latin typeface="Arial" panose="020B0604020202020204" pitchFamily="34" charset="0"/>
              <a:cs typeface="Arial" panose="020B0604020202020204" pitchFamily="34" charset="0"/>
            </a:endParaRPr>
          </a:p>
          <a:p>
            <a:pPr>
              <a:defRPr/>
            </a:pPr>
            <a:r>
              <a:rPr lang="en-US" sz="2200" cap="none" dirty="0" smtClean="0">
                <a:latin typeface="Arial" panose="020B0604020202020204" pitchFamily="34" charset="0"/>
                <a:cs typeface="Arial" panose="020B0604020202020204" pitchFamily="34" charset="0"/>
              </a:rPr>
              <a:t>Three components of the LCFF formula</a:t>
            </a:r>
          </a:p>
          <a:p>
            <a:pPr marL="109537" indent="0">
              <a:buFont typeface="Wingdings 3" panose="05040102010807070707" pitchFamily="18" charset="2"/>
              <a:buNone/>
              <a:defRPr/>
            </a:pPr>
            <a:endParaRPr lang="en-US" sz="2200" dirty="0" smtClean="0"/>
          </a:p>
          <a:p>
            <a:pPr>
              <a:defRPr/>
            </a:pPr>
            <a:endParaRPr lang="en-US" sz="2200" dirty="0"/>
          </a:p>
        </p:txBody>
      </p:sp>
    </p:spTree>
    <p:extLst>
      <p:ext uri="{BB962C8B-B14F-4D97-AF65-F5344CB8AC3E}">
        <p14:creationId xmlns:p14="http://schemas.microsoft.com/office/powerpoint/2010/main" val="357585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4122" y="914400"/>
            <a:ext cx="8229600" cy="514350"/>
          </a:xfrm>
        </p:spPr>
        <p:txBody>
          <a:bodyPr>
            <a:normAutofit fontScale="90000"/>
          </a:bodyPr>
          <a:lstStyle/>
          <a:p>
            <a:pPr>
              <a:defRPr/>
            </a:pPr>
            <a:r>
              <a:rPr lang="en-US" dirty="0" smtClean="0">
                <a:latin typeface="Arial" panose="020B0604020202020204" pitchFamily="34" charset="0"/>
                <a:cs typeface="Arial" panose="020B0604020202020204" pitchFamily="34" charset="0"/>
              </a:rPr>
              <a:t>Local Control Funding Formula</a:t>
            </a:r>
          </a:p>
        </p:txBody>
      </p:sp>
      <p:sp>
        <p:nvSpPr>
          <p:cNvPr id="3" name="Content Placeholder 2"/>
          <p:cNvSpPr>
            <a:spLocks noGrp="1"/>
          </p:cNvSpPr>
          <p:nvPr>
            <p:ph sz="quarter" idx="13"/>
          </p:nvPr>
        </p:nvSpPr>
        <p:spPr>
          <a:xfrm>
            <a:off x="457200" y="1295400"/>
            <a:ext cx="8229600" cy="5257800"/>
          </a:xfrm>
          <a:prstGeom prst="rect">
            <a:avLst/>
          </a:prstGeom>
        </p:spPr>
        <p:txBody>
          <a:bodyPr>
            <a:normAutofit fontScale="85000" lnSpcReduction="20000"/>
          </a:bodyPr>
          <a:lstStyle/>
          <a:p>
            <a:pPr>
              <a:buFont typeface="Wingdings 3" panose="05040102010807070707" pitchFamily="18" charset="2"/>
              <a:buNone/>
              <a:defRPr/>
            </a:pPr>
            <a:endParaRPr lang="en-US" sz="1400" dirty="0" smtClean="0">
              <a:latin typeface="+mj-lt"/>
            </a:endParaRPr>
          </a:p>
          <a:p>
            <a:pPr>
              <a:defRPr/>
            </a:pPr>
            <a:endParaRPr lang="en-US" sz="2200" dirty="0" smtClean="0">
              <a:latin typeface="+mj-lt"/>
            </a:endParaRPr>
          </a:p>
          <a:p>
            <a:pPr>
              <a:defRPr/>
            </a:pPr>
            <a:r>
              <a:rPr lang="en-US" sz="2400" cap="none" dirty="0" smtClean="0">
                <a:latin typeface="Arial" panose="020B0604020202020204" pitchFamily="34" charset="0"/>
                <a:cs typeface="Arial" panose="020B0604020202020204" pitchFamily="34" charset="0"/>
              </a:rPr>
              <a:t>Three components of the formula</a:t>
            </a:r>
          </a:p>
          <a:p>
            <a:pPr marL="850900" lvl="1" indent="-457200">
              <a:buClr>
                <a:srgbClr val="15691F"/>
              </a:buClr>
              <a:buFont typeface="+mj-lt"/>
              <a:buAutoNum type="arabicPeriod"/>
              <a:defRPr/>
            </a:pPr>
            <a:r>
              <a:rPr lang="en-US" sz="2400" cap="none" dirty="0" smtClean="0">
                <a:latin typeface="Arial" panose="020B0604020202020204" pitchFamily="34" charset="0"/>
                <a:cs typeface="Arial" panose="020B0604020202020204" pitchFamily="34" charset="0"/>
              </a:rPr>
              <a:t>Base Grant</a:t>
            </a:r>
          </a:p>
          <a:p>
            <a:pPr marL="850900" lvl="1" indent="-457200">
              <a:buClr>
                <a:srgbClr val="15691F"/>
              </a:buClr>
              <a:buFont typeface="+mj-lt"/>
              <a:buAutoNum type="arabicPeriod"/>
              <a:defRPr/>
            </a:pPr>
            <a:r>
              <a:rPr lang="en-US" sz="2400" cap="none" dirty="0" smtClean="0">
                <a:latin typeface="Arial" panose="020B0604020202020204" pitchFamily="34" charset="0"/>
                <a:cs typeface="Arial" panose="020B0604020202020204" pitchFamily="34" charset="0"/>
              </a:rPr>
              <a:t>Supplemental Grant</a:t>
            </a:r>
          </a:p>
          <a:p>
            <a:pPr marL="850900" lvl="1" indent="-457200">
              <a:buClr>
                <a:srgbClr val="15691F"/>
              </a:buClr>
              <a:buFont typeface="+mj-lt"/>
              <a:buAutoNum type="arabicPeriod"/>
              <a:defRPr/>
            </a:pPr>
            <a:r>
              <a:rPr lang="en-US" sz="2400" cap="none" dirty="0" smtClean="0">
                <a:latin typeface="Arial" panose="020B0604020202020204" pitchFamily="34" charset="0"/>
                <a:cs typeface="Arial" panose="020B0604020202020204" pitchFamily="34" charset="0"/>
              </a:rPr>
              <a:t>Concentration Grant</a:t>
            </a:r>
          </a:p>
          <a:p>
            <a:pPr>
              <a:buFont typeface="Wingdings 3" panose="05040102010807070707" pitchFamily="18" charset="2"/>
              <a:buNone/>
              <a:defRPr/>
            </a:pPr>
            <a:endParaRPr lang="en-US" sz="2400" b="1" cap="none" dirty="0" smtClean="0">
              <a:latin typeface="Arial" panose="020B0604020202020204" pitchFamily="34" charset="0"/>
              <a:cs typeface="Arial" panose="020B0604020202020204" pitchFamily="34" charset="0"/>
            </a:endParaRPr>
          </a:p>
          <a:p>
            <a:pPr>
              <a:defRPr/>
            </a:pPr>
            <a:r>
              <a:rPr lang="en-US" sz="2400" b="1" cap="none" dirty="0" smtClean="0">
                <a:latin typeface="Arial" panose="020B0604020202020204" pitchFamily="34" charset="0"/>
                <a:cs typeface="Arial" panose="020B0604020202020204" pitchFamily="34" charset="0"/>
              </a:rPr>
              <a:t>Base Grant –</a:t>
            </a:r>
          </a:p>
          <a:p>
            <a:pPr lvl="1">
              <a:buClr>
                <a:srgbClr val="15691F"/>
              </a:buClr>
              <a:buFont typeface="Wingdings" panose="05000000000000000000" pitchFamily="2" charset="2"/>
              <a:buChar char="§"/>
              <a:defRPr/>
            </a:pPr>
            <a:r>
              <a:rPr lang="en-US" sz="2400" cap="none" dirty="0" smtClean="0">
                <a:latin typeface="Arial" panose="020B0604020202020204" pitchFamily="34" charset="0"/>
                <a:cs typeface="Arial" panose="020B0604020202020204" pitchFamily="34" charset="0"/>
              </a:rPr>
              <a:t>Varies per grade level</a:t>
            </a:r>
          </a:p>
          <a:p>
            <a:pPr lvl="1">
              <a:buClr>
                <a:srgbClr val="15691F"/>
              </a:buClr>
              <a:buFont typeface="Wingdings" panose="05000000000000000000" pitchFamily="2" charset="2"/>
              <a:buChar char="§"/>
              <a:defRPr/>
            </a:pPr>
            <a:r>
              <a:rPr lang="en-US" sz="2400" cap="none" dirty="0" smtClean="0">
                <a:latin typeface="Arial" panose="020B0604020202020204" pitchFamily="34" charset="0"/>
                <a:cs typeface="Arial" panose="020B0604020202020204" pitchFamily="34" charset="0"/>
              </a:rPr>
              <a:t>Absorbed numerous categorical funding programs</a:t>
            </a:r>
          </a:p>
          <a:p>
            <a:pPr lvl="1">
              <a:buClr>
                <a:srgbClr val="15691F"/>
              </a:buClr>
              <a:buFont typeface="Wingdings" panose="05000000000000000000" pitchFamily="2" charset="2"/>
              <a:buChar char="§"/>
              <a:defRPr/>
            </a:pPr>
            <a:r>
              <a:rPr lang="en-US" sz="2400" cap="none" dirty="0" smtClean="0">
                <a:latin typeface="Arial" panose="020B0604020202020204" pitchFamily="34" charset="0"/>
                <a:cs typeface="Arial" panose="020B0604020202020204" pitchFamily="34" charset="0"/>
              </a:rPr>
              <a:t>Based on ADA</a:t>
            </a:r>
          </a:p>
          <a:p>
            <a:pPr lvl="1">
              <a:buFont typeface="Wingdings" pitchFamily="2" charset="2"/>
              <a:buChar char="v"/>
              <a:defRPr/>
            </a:pPr>
            <a:endParaRPr lang="en-US" dirty="0" smtClean="0">
              <a:latin typeface="+mj-lt"/>
            </a:endParaRPr>
          </a:p>
          <a:p>
            <a:pPr lvl="1">
              <a:buFont typeface="Wingdings" pitchFamily="2" charset="2"/>
              <a:buChar char="v"/>
              <a:defRPr/>
            </a:pPr>
            <a:endParaRPr lang="en-US" dirty="0" smtClean="0">
              <a:latin typeface="+mj-lt"/>
            </a:endParaRPr>
          </a:p>
          <a:p>
            <a:pPr>
              <a:buFont typeface="Wingdings 2" pitchFamily="18" charset="2"/>
              <a:buNone/>
              <a:defRPr/>
            </a:pPr>
            <a:r>
              <a:rPr lang="en-US" dirty="0" smtClean="0">
                <a:latin typeface="+mj-lt"/>
              </a:rPr>
              <a:t>		</a:t>
            </a:r>
            <a:endParaRPr lang="en-US" dirty="0">
              <a:latin typeface="+mj-lt"/>
            </a:endParaRPr>
          </a:p>
        </p:txBody>
      </p:sp>
    </p:spTree>
    <p:extLst>
      <p:ext uri="{BB962C8B-B14F-4D97-AF65-F5344CB8AC3E}">
        <p14:creationId xmlns:p14="http://schemas.microsoft.com/office/powerpoint/2010/main" val="1677350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590550"/>
          </a:xfrm>
        </p:spPr>
        <p:txBody>
          <a:bodyPr>
            <a:normAutofit fontScale="90000"/>
          </a:bodyPr>
          <a:lstStyle/>
          <a:p>
            <a:pPr>
              <a:defRPr/>
            </a:pPr>
            <a:r>
              <a:rPr lang="en-US" dirty="0" smtClean="0">
                <a:latin typeface="Arial" panose="020B0604020202020204" pitchFamily="34" charset="0"/>
                <a:cs typeface="Arial" panose="020B0604020202020204" pitchFamily="34" charset="0"/>
              </a:rPr>
              <a:t>Local Control Funding Formula</a:t>
            </a:r>
          </a:p>
        </p:txBody>
      </p:sp>
      <p:sp>
        <p:nvSpPr>
          <p:cNvPr id="3" name="Content Placeholder 2"/>
          <p:cNvSpPr>
            <a:spLocks noGrp="1"/>
          </p:cNvSpPr>
          <p:nvPr>
            <p:ph sz="quarter" idx="13"/>
          </p:nvPr>
        </p:nvSpPr>
        <p:spPr>
          <a:xfrm>
            <a:off x="457200" y="1143000"/>
            <a:ext cx="8229600" cy="5181600"/>
          </a:xfrm>
          <a:prstGeom prst="rect">
            <a:avLst/>
          </a:prstGeom>
        </p:spPr>
        <p:txBody>
          <a:bodyPr>
            <a:normAutofit fontScale="92500"/>
          </a:bodyPr>
          <a:lstStyle/>
          <a:p>
            <a:pPr marL="109537" indent="0">
              <a:buFont typeface="Wingdings 3" panose="05040102010807070707" pitchFamily="18" charset="2"/>
              <a:buNone/>
              <a:defRPr/>
            </a:pPr>
            <a:endParaRPr lang="en-US" sz="2200" b="1" dirty="0" smtClean="0">
              <a:latin typeface="+mj-lt"/>
            </a:endParaRPr>
          </a:p>
          <a:p>
            <a:pPr marL="109537" indent="0">
              <a:buFont typeface="Wingdings 3" panose="05040102010807070707" pitchFamily="18" charset="2"/>
              <a:buNone/>
              <a:defRPr/>
            </a:pPr>
            <a:r>
              <a:rPr lang="en-US" sz="2200" b="1" cap="none" dirty="0" smtClean="0">
                <a:latin typeface="Arial" panose="020B0604020202020204" pitchFamily="34" charset="0"/>
                <a:cs typeface="Arial" panose="020B0604020202020204" pitchFamily="34" charset="0"/>
              </a:rPr>
              <a:t>Supplemental Grant –</a:t>
            </a:r>
          </a:p>
          <a:p>
            <a:pPr lvl="1">
              <a:buClr>
                <a:srgbClr val="15691F"/>
              </a:buClr>
              <a:buFont typeface="Wingdings" panose="05000000000000000000" pitchFamily="2" charset="2"/>
              <a:buChar char="§"/>
              <a:defRPr/>
            </a:pPr>
            <a:r>
              <a:rPr lang="en-US" sz="2200" cap="none" dirty="0" smtClean="0">
                <a:latin typeface="Arial" panose="020B0604020202020204" pitchFamily="34" charset="0"/>
                <a:cs typeface="Arial" panose="020B0604020202020204" pitchFamily="34" charset="0"/>
              </a:rPr>
              <a:t>Equal to 20% of the base grant for </a:t>
            </a:r>
            <a:r>
              <a:rPr lang="en-US" sz="2200" cap="none" dirty="0">
                <a:latin typeface="Arial" panose="020B0604020202020204" pitchFamily="34" charset="0"/>
                <a:cs typeface="Arial" panose="020B0604020202020204" pitchFamily="34" charset="0"/>
              </a:rPr>
              <a:t>E</a:t>
            </a:r>
            <a:r>
              <a:rPr lang="en-US" sz="2200" cap="none" dirty="0" smtClean="0">
                <a:latin typeface="Arial" panose="020B0604020202020204" pitchFamily="34" charset="0"/>
                <a:cs typeface="Arial" panose="020B0604020202020204" pitchFamily="34" charset="0"/>
              </a:rPr>
              <a:t>nglish language learners, free &amp; reduced priced meal participants, and foster youth</a:t>
            </a:r>
          </a:p>
          <a:p>
            <a:pPr lvl="1">
              <a:buClr>
                <a:srgbClr val="15691F"/>
              </a:buClr>
              <a:buFont typeface="Wingdings" panose="05000000000000000000" pitchFamily="2" charset="2"/>
              <a:buChar char="§"/>
              <a:defRPr/>
            </a:pPr>
            <a:r>
              <a:rPr lang="en-US" sz="2200" cap="none" dirty="0" smtClean="0">
                <a:latin typeface="Arial" panose="020B0604020202020204" pitchFamily="34" charset="0"/>
                <a:cs typeface="Arial" panose="020B0604020202020204" pitchFamily="34" charset="0"/>
              </a:rPr>
              <a:t>To provide supplemental services, not supplant services already being provided</a:t>
            </a:r>
          </a:p>
          <a:p>
            <a:pPr marL="392113" lvl="1" indent="0">
              <a:buClr>
                <a:srgbClr val="15691F"/>
              </a:buClr>
              <a:buFont typeface="Verdana" panose="020B0604030504040204" pitchFamily="34" charset="0"/>
              <a:buNone/>
              <a:defRPr/>
            </a:pPr>
            <a:endParaRPr lang="en-US" sz="2200" dirty="0" smtClean="0">
              <a:latin typeface="+mj-lt"/>
            </a:endParaRPr>
          </a:p>
          <a:p>
            <a:pPr marL="0" lvl="1" indent="0">
              <a:buClr>
                <a:srgbClr val="009900"/>
              </a:buClr>
              <a:buSzPct val="115000"/>
              <a:buFont typeface="Verdana" panose="020B0604030504040204" pitchFamily="34" charset="0"/>
              <a:buNone/>
              <a:defRPr/>
            </a:pPr>
            <a:r>
              <a:rPr lang="en-US" sz="2200" b="1" cap="none" dirty="0" smtClean="0">
                <a:latin typeface="Arial" panose="020B0604020202020204" pitchFamily="34" charset="0"/>
                <a:cs typeface="Arial" panose="020B0604020202020204" pitchFamily="34" charset="0"/>
              </a:rPr>
              <a:t>Concentration Grant -</a:t>
            </a:r>
          </a:p>
          <a:p>
            <a:pPr lvl="1">
              <a:buClr>
                <a:srgbClr val="15691F"/>
              </a:buClr>
              <a:buFont typeface="Wingdings" panose="05000000000000000000" pitchFamily="2" charset="2"/>
              <a:buChar char="§"/>
              <a:defRPr/>
            </a:pPr>
            <a:r>
              <a:rPr lang="en-US" sz="2200" cap="none" dirty="0" smtClean="0">
                <a:latin typeface="Arial" panose="020B0604020202020204" pitchFamily="34" charset="0"/>
                <a:cs typeface="Arial" panose="020B0604020202020204" pitchFamily="34" charset="0"/>
              </a:rPr>
              <a:t>Equal to 50% of the base grant for those districts where more than 55% of their students are </a:t>
            </a:r>
            <a:r>
              <a:rPr lang="en-US" sz="2200" cap="none" dirty="0">
                <a:latin typeface="Arial" panose="020B0604020202020204" pitchFamily="34" charset="0"/>
                <a:cs typeface="Arial" panose="020B0604020202020204" pitchFamily="34" charset="0"/>
              </a:rPr>
              <a:t>E</a:t>
            </a:r>
            <a:r>
              <a:rPr lang="en-US" sz="2200" cap="none" dirty="0" smtClean="0">
                <a:latin typeface="Arial" panose="020B0604020202020204" pitchFamily="34" charset="0"/>
                <a:cs typeface="Arial" panose="020B0604020202020204" pitchFamily="34" charset="0"/>
              </a:rPr>
              <a:t>nglish language learners, free &amp; reduced priced meal participants, and foster youth</a:t>
            </a:r>
          </a:p>
          <a:p>
            <a:pPr lvl="1">
              <a:buFont typeface="Wingdings" pitchFamily="2" charset="2"/>
              <a:buChar char="v"/>
              <a:defRPr/>
            </a:pPr>
            <a:endParaRPr lang="en-US" dirty="0">
              <a:latin typeface="+mj-lt"/>
            </a:endParaRPr>
          </a:p>
        </p:txBody>
      </p:sp>
    </p:spTree>
    <p:extLst>
      <p:ext uri="{BB962C8B-B14F-4D97-AF65-F5344CB8AC3E}">
        <p14:creationId xmlns:p14="http://schemas.microsoft.com/office/powerpoint/2010/main" val="92990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xdr="http://schemas.openxmlformats.org/drawingml/2006/spreadsheetDrawing" xmlns:a16="http://schemas.microsoft.com/office/drawing/2014/main" xmlns="" xmlns:lc="http://schemas.openxmlformats.org/drawingml/2006/lockedCanvas" id="{00000000-0008-0000-3600-000036000000}"/>
              </a:ext>
            </a:extLst>
          </p:cNvPr>
          <p:cNvGrpSpPr/>
          <p:nvPr/>
        </p:nvGrpSpPr>
        <p:grpSpPr>
          <a:xfrm>
            <a:off x="457200" y="914400"/>
            <a:ext cx="7901938" cy="5410200"/>
            <a:chOff x="0" y="0"/>
            <a:chExt cx="7574278" cy="4297680"/>
          </a:xfrm>
        </p:grpSpPr>
        <p:grpSp>
          <p:nvGrpSpPr>
            <p:cNvPr id="5" name="Group 4">
              <a:extLst>
                <a:ext uri="{FF2B5EF4-FFF2-40B4-BE49-F238E27FC236}">
                  <a16:creationId xmlns:xdr="http://schemas.openxmlformats.org/drawingml/2006/spreadsheetDrawing" xmlns:a16="http://schemas.microsoft.com/office/drawing/2014/main" xmlns="" xmlns:lc="http://schemas.openxmlformats.org/drawingml/2006/lockedCanvas" id="{00000000-0008-0000-3600-000034000000}"/>
                </a:ext>
              </a:extLst>
            </p:cNvPr>
            <p:cNvGrpSpPr/>
            <p:nvPr/>
          </p:nvGrpSpPr>
          <p:grpSpPr>
            <a:xfrm>
              <a:off x="0" y="1"/>
              <a:ext cx="7574278" cy="4297679"/>
              <a:chOff x="0" y="1"/>
              <a:chExt cx="7574278" cy="4297679"/>
            </a:xfrm>
          </p:grpSpPr>
          <p:grpSp>
            <p:nvGrpSpPr>
              <p:cNvPr id="7" name="Group 6">
                <a:extLst>
                  <a:ext uri="{FF2B5EF4-FFF2-40B4-BE49-F238E27FC236}">
                    <a16:creationId xmlns:xdr="http://schemas.openxmlformats.org/drawingml/2006/spreadsheetDrawing" xmlns:a16="http://schemas.microsoft.com/office/drawing/2014/main" xmlns="" xmlns:lc="http://schemas.openxmlformats.org/drawingml/2006/lockedCanvas" id="{00000000-0008-0000-3600-000032000000}"/>
                  </a:ext>
                </a:extLst>
              </p:cNvPr>
              <p:cNvGrpSpPr/>
              <p:nvPr/>
            </p:nvGrpSpPr>
            <p:grpSpPr>
              <a:xfrm>
                <a:off x="0" y="1"/>
                <a:ext cx="7574278" cy="3897630"/>
                <a:chOff x="0" y="1"/>
                <a:chExt cx="7574278" cy="3897630"/>
              </a:xfrm>
            </p:grpSpPr>
            <p:grpSp>
              <p:nvGrpSpPr>
                <p:cNvPr id="9" name="Group 8">
                  <a:extLst>
                    <a:ext uri="{FF2B5EF4-FFF2-40B4-BE49-F238E27FC236}">
                      <a16:creationId xmlns:xdr="http://schemas.openxmlformats.org/drawingml/2006/spreadsheetDrawing" xmlns:a16="http://schemas.microsoft.com/office/drawing/2014/main" xmlns="" xmlns:lc="http://schemas.openxmlformats.org/drawingml/2006/lockedCanvas" id="{00000000-0008-0000-3600-00002E000000}"/>
                    </a:ext>
                  </a:extLst>
                </p:cNvPr>
                <p:cNvGrpSpPr/>
                <p:nvPr/>
              </p:nvGrpSpPr>
              <p:grpSpPr>
                <a:xfrm>
                  <a:off x="0" y="342899"/>
                  <a:ext cx="7574278" cy="3554732"/>
                  <a:chOff x="0" y="342899"/>
                  <a:chExt cx="7574278" cy="3554732"/>
                </a:xfrm>
              </p:grpSpPr>
              <p:sp>
                <p:nvSpPr>
                  <p:cNvPr id="11" name="TextBox 38">
                    <a:extLst>
                      <a:ext uri="{FF2B5EF4-FFF2-40B4-BE49-F238E27FC236}">
                        <a16:creationId xmlns:xdr="http://schemas.openxmlformats.org/drawingml/2006/spreadsheetDrawing" xmlns:a16="http://schemas.microsoft.com/office/drawing/2014/main" xmlns="" xmlns:lc="http://schemas.openxmlformats.org/drawingml/2006/lockedCanvas" id="{00000000-0008-0000-3600-000027000000}"/>
                      </a:ext>
                    </a:extLst>
                  </p:cNvPr>
                  <p:cNvSpPr txBox="1"/>
                  <p:nvPr/>
                </p:nvSpPr>
                <p:spPr>
                  <a:xfrm>
                    <a:off x="1440180" y="2735580"/>
                    <a:ext cx="784860" cy="2133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B2504366-C957-4091-AAEB-B216A24BD4F1}" type="TxLink">
                      <a:rPr lang="en-US" sz="1000" b="0" i="0" u="none" strike="noStrike">
                        <a:solidFill>
                          <a:srgbClr val="000000"/>
                        </a:solidFill>
                        <a:latin typeface="Calibri"/>
                      </a:rPr>
                      <a:pPr algn="r"/>
                      <a:t>1,555.00</a:t>
                    </a:fld>
                    <a:endParaRPr lang="en-US" sz="1000"/>
                  </a:p>
                </p:txBody>
              </p:sp>
              <p:grpSp>
                <p:nvGrpSpPr>
                  <p:cNvPr id="12" name="Group 11">
                    <a:extLst>
                      <a:ext uri="{FF2B5EF4-FFF2-40B4-BE49-F238E27FC236}">
                        <a16:creationId xmlns:xdr="http://schemas.openxmlformats.org/drawingml/2006/spreadsheetDrawing" xmlns:a16="http://schemas.microsoft.com/office/drawing/2014/main" xmlns="" xmlns:lc="http://schemas.openxmlformats.org/drawingml/2006/lockedCanvas" id="{00000000-0008-0000-3600-000026000000}"/>
                      </a:ext>
                    </a:extLst>
                  </p:cNvPr>
                  <p:cNvGrpSpPr/>
                  <p:nvPr/>
                </p:nvGrpSpPr>
                <p:grpSpPr>
                  <a:xfrm>
                    <a:off x="0" y="342899"/>
                    <a:ext cx="7574278" cy="3554732"/>
                    <a:chOff x="0" y="342899"/>
                    <a:chExt cx="7574278" cy="3554732"/>
                  </a:xfrm>
                </p:grpSpPr>
                <p:grpSp>
                  <p:nvGrpSpPr>
                    <p:cNvPr id="16" name="Group 15">
                      <a:extLst>
                        <a:ext uri="{FF2B5EF4-FFF2-40B4-BE49-F238E27FC236}">
                          <a16:creationId xmlns:xdr="http://schemas.openxmlformats.org/drawingml/2006/spreadsheetDrawing" xmlns:a16="http://schemas.microsoft.com/office/drawing/2014/main" xmlns="" xmlns:lc="http://schemas.openxmlformats.org/drawingml/2006/lockedCanvas" id="{00000000-0008-0000-3600-000020000000}"/>
                        </a:ext>
                      </a:extLst>
                    </p:cNvPr>
                    <p:cNvGrpSpPr/>
                    <p:nvPr/>
                  </p:nvGrpSpPr>
                  <p:grpSpPr>
                    <a:xfrm>
                      <a:off x="0" y="342899"/>
                      <a:ext cx="7574278" cy="3554732"/>
                      <a:chOff x="0" y="342899"/>
                      <a:chExt cx="7574278" cy="3554732"/>
                    </a:xfrm>
                  </p:grpSpPr>
                  <p:grpSp>
                    <p:nvGrpSpPr>
                      <p:cNvPr id="19" name="Group 18">
                        <a:extLst>
                          <a:ext uri="{FF2B5EF4-FFF2-40B4-BE49-F238E27FC236}">
                            <a16:creationId xmlns:xdr="http://schemas.openxmlformats.org/drawingml/2006/spreadsheetDrawing" xmlns:a16="http://schemas.microsoft.com/office/drawing/2014/main" xmlns="" xmlns:lc="http://schemas.openxmlformats.org/drawingml/2006/lockedCanvas" id="{00000000-0008-0000-3600-000019000000}"/>
                          </a:ext>
                        </a:extLst>
                      </p:cNvPr>
                      <p:cNvGrpSpPr/>
                      <p:nvPr/>
                    </p:nvGrpSpPr>
                    <p:grpSpPr>
                      <a:xfrm>
                        <a:off x="2346960" y="342899"/>
                        <a:ext cx="5227318" cy="3554732"/>
                        <a:chOff x="2346960" y="342899"/>
                        <a:chExt cx="5372099" cy="3554732"/>
                      </a:xfrm>
                    </p:grpSpPr>
                    <p:sp>
                      <p:nvSpPr>
                        <p:cNvPr id="26" name="Rectangle 25">
                          <a:extLst>
                            <a:ext uri="{FF2B5EF4-FFF2-40B4-BE49-F238E27FC236}">
                              <a16:creationId xmlns:xdr="http://schemas.openxmlformats.org/drawingml/2006/spreadsheetDrawing" xmlns:a16="http://schemas.microsoft.com/office/drawing/2014/main" xmlns="" xmlns:lc="http://schemas.openxmlformats.org/drawingml/2006/lockedCanvas" id="{00000000-0008-0000-3600-000014000000}"/>
                            </a:ext>
                          </a:extLst>
                        </p:cNvPr>
                        <p:cNvSpPr>
                          <a:spLocks noChangeArrowheads="1"/>
                        </p:cNvSpPr>
                        <p:nvPr/>
                      </p:nvSpPr>
                      <p:spPr bwMode="auto">
                        <a:xfrm flipH="1">
                          <a:off x="6336451" y="1363980"/>
                          <a:ext cx="138260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buFontTx/>
                            <a:buNone/>
                          </a:pPr>
                          <a:r>
                            <a:rPr lang="en-US" altLang="en-US" sz="1400" b="0">
                              <a:latin typeface="+mn-lt"/>
                            </a:rPr>
                            <a:t>Supplemental</a:t>
                          </a:r>
                          <a:r>
                            <a:rPr lang="en-US" altLang="en-US" sz="1400" b="0" baseline="0">
                              <a:latin typeface="+mn-lt"/>
                            </a:rPr>
                            <a:t> &amp; Concentration</a:t>
                          </a:r>
                          <a:endParaRPr lang="en-US" altLang="en-US" sz="1400" b="0">
                            <a:latin typeface="+mn-lt"/>
                          </a:endParaRPr>
                        </a:p>
                      </p:txBody>
                    </p:sp>
                    <p:grpSp>
                      <p:nvGrpSpPr>
                        <p:cNvPr id="27" name="Group 26">
                          <a:extLst>
                            <a:ext uri="{FF2B5EF4-FFF2-40B4-BE49-F238E27FC236}">
                              <a16:creationId xmlns:xdr="http://schemas.openxmlformats.org/drawingml/2006/spreadsheetDrawing" xmlns:a16="http://schemas.microsoft.com/office/drawing/2014/main" xmlns="" xmlns:lc="http://schemas.openxmlformats.org/drawingml/2006/lockedCanvas" id="{00000000-0008-0000-3600-000018000000}"/>
                            </a:ext>
                          </a:extLst>
                        </p:cNvPr>
                        <p:cNvGrpSpPr/>
                        <p:nvPr/>
                      </p:nvGrpSpPr>
                      <p:grpSpPr>
                        <a:xfrm>
                          <a:off x="2346960" y="342899"/>
                          <a:ext cx="5164046" cy="3554732"/>
                          <a:chOff x="2346960" y="342899"/>
                          <a:chExt cx="5164046" cy="3554732"/>
                        </a:xfrm>
                      </p:grpSpPr>
                      <p:grpSp>
                        <p:nvGrpSpPr>
                          <p:cNvPr id="28" name="Group 27">
                            <a:extLst>
                              <a:ext uri="{FF2B5EF4-FFF2-40B4-BE49-F238E27FC236}">
                                <a16:creationId xmlns:xdr="http://schemas.openxmlformats.org/drawingml/2006/spreadsheetDrawing" xmlns:a16="http://schemas.microsoft.com/office/drawing/2014/main" xmlns="" xmlns:lc="http://schemas.openxmlformats.org/drawingml/2006/lockedCanvas" id="{00000000-0008-0000-3600-000007000000}"/>
                              </a:ext>
                            </a:extLst>
                          </p:cNvPr>
                          <p:cNvGrpSpPr>
                            <a:grpSpLocks/>
                          </p:cNvGrpSpPr>
                          <p:nvPr/>
                        </p:nvGrpSpPr>
                        <p:grpSpPr bwMode="auto">
                          <a:xfrm>
                            <a:off x="2346960" y="342899"/>
                            <a:ext cx="5164046" cy="3554732"/>
                            <a:chOff x="2346960" y="342900"/>
                            <a:chExt cx="8149859" cy="4490571"/>
                          </a:xfrm>
                        </p:grpSpPr>
                        <p:sp>
                          <p:nvSpPr>
                            <p:cNvPr id="31" name="Flowchart: Magnetic Disk 30">
                              <a:extLst>
                                <a:ext uri="{FF2B5EF4-FFF2-40B4-BE49-F238E27FC236}">
                                  <a16:creationId xmlns:xdr="http://schemas.openxmlformats.org/drawingml/2006/spreadsheetDrawing" xmlns:a16="http://schemas.microsoft.com/office/drawing/2014/main" xmlns="" xmlns:lc="http://schemas.openxmlformats.org/drawingml/2006/lockedCanvas" id="{00000000-0008-0000-3600-000008000000}"/>
                                </a:ext>
                              </a:extLst>
                            </p:cNvPr>
                            <p:cNvSpPr>
                              <a:spLocks noChangeArrowheads="1"/>
                            </p:cNvSpPr>
                            <p:nvPr/>
                          </p:nvSpPr>
                          <p:spPr bwMode="auto">
                            <a:xfrm flipH="1" flipV="1">
                              <a:off x="8168755" y="4564194"/>
                              <a:ext cx="71077" cy="45879"/>
                            </a:xfrm>
                            <a:prstGeom prst="flowChartMagneticDisk">
                              <a:avLst/>
                            </a:prstGeom>
                            <a:solidFill>
                              <a:schemeClr val="tx2">
                                <a:lumMod val="60000"/>
                                <a:lumOff val="40000"/>
                              </a:schemeClr>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1400" dirty="0">
                                <a:solidFill>
                                  <a:schemeClr val="tx2">
                                    <a:lumMod val="50000"/>
                                  </a:schemeClr>
                                </a:solidFill>
                                <a:latin typeface="+mn-lt"/>
                              </a:endParaRPr>
                            </a:p>
                            <a:p>
                              <a:pPr algn="ctr">
                                <a:spcBef>
                                  <a:spcPct val="0"/>
                                </a:spcBef>
                                <a:buFontTx/>
                                <a:buNone/>
                              </a:pPr>
                              <a:endParaRPr lang="en-US" altLang="en-US" sz="1400" dirty="0">
                                <a:solidFill>
                                  <a:schemeClr val="tx2">
                                    <a:lumMod val="50000"/>
                                  </a:schemeClr>
                                </a:solidFill>
                                <a:latin typeface="+mn-lt"/>
                              </a:endParaRPr>
                            </a:p>
                            <a:p>
                              <a:pPr algn="r">
                                <a:spcBef>
                                  <a:spcPct val="0"/>
                                </a:spcBef>
                                <a:buFontTx/>
                                <a:buNone/>
                              </a:pPr>
                              <a:r>
                                <a:rPr lang="en-US" altLang="en-US" sz="1400" dirty="0">
                                  <a:solidFill>
                                    <a:schemeClr val="tx2">
                                      <a:lumMod val="50000"/>
                                    </a:schemeClr>
                                  </a:solidFill>
                                  <a:latin typeface="+mn-lt"/>
                                </a:rPr>
                                <a:t>                                   </a:t>
                              </a:r>
                            </a:p>
                            <a:p>
                              <a:pPr algn="r">
                                <a:spcBef>
                                  <a:spcPct val="0"/>
                                </a:spcBef>
                                <a:buFontTx/>
                                <a:buNone/>
                              </a:pPr>
                              <a:endParaRPr lang="en-US" altLang="en-US" sz="1400" dirty="0">
                                <a:solidFill>
                                  <a:schemeClr val="tx2">
                                    <a:lumMod val="50000"/>
                                  </a:schemeClr>
                                </a:solidFill>
                                <a:latin typeface="+mn-lt"/>
                              </a:endParaRPr>
                            </a:p>
                            <a:p>
                              <a:pPr algn="r">
                                <a:spcBef>
                                  <a:spcPct val="0"/>
                                </a:spcBef>
                                <a:buFontTx/>
                                <a:buNone/>
                              </a:pPr>
                              <a:r>
                                <a:rPr lang="en-US" altLang="en-US" sz="1400" dirty="0" smtClean="0">
                                  <a:solidFill>
                                    <a:schemeClr val="tx2">
                                      <a:lumMod val="50000"/>
                                    </a:schemeClr>
                                  </a:solidFill>
                                  <a:latin typeface="+mn-lt"/>
                                </a:rPr>
                                <a:t> </a:t>
                              </a:r>
                              <a:endParaRPr lang="en-US" altLang="en-US" sz="1400" dirty="0">
                                <a:solidFill>
                                  <a:schemeClr val="tx2">
                                    <a:lumMod val="50000"/>
                                  </a:schemeClr>
                                </a:solidFill>
                                <a:latin typeface="+mn-lt"/>
                              </a:endParaRPr>
                            </a:p>
                            <a:p>
                              <a:pPr algn="ctr">
                                <a:spcBef>
                                  <a:spcPct val="0"/>
                                </a:spcBef>
                                <a:buFontTx/>
                                <a:buNone/>
                              </a:pPr>
                              <a:r>
                                <a:rPr lang="en-US" altLang="en-US" sz="1400" dirty="0">
                                  <a:solidFill>
                                    <a:schemeClr val="tx2">
                                      <a:lumMod val="50000"/>
                                    </a:schemeClr>
                                  </a:solidFill>
                                  <a:latin typeface="+mn-lt"/>
                                </a:rPr>
                                <a:t>                           </a:t>
                              </a:r>
                              <a:r>
                                <a:rPr lang="en-US" altLang="en-US" sz="1400" dirty="0" smtClean="0">
                                  <a:solidFill>
                                    <a:schemeClr val="tx2">
                                      <a:lumMod val="50000"/>
                                    </a:schemeClr>
                                  </a:solidFill>
                                  <a:latin typeface="+mn-lt"/>
                                </a:rPr>
                                <a:t>                   l</a:t>
                              </a:r>
                              <a:endParaRPr lang="en-US" altLang="en-US" sz="1400" dirty="0">
                                <a:solidFill>
                                  <a:schemeClr val="tx2">
                                    <a:lumMod val="50000"/>
                                  </a:schemeClr>
                                </a:solidFill>
                                <a:latin typeface="+mn-lt"/>
                              </a:endParaRPr>
                            </a:p>
                            <a:p>
                              <a:pPr algn="ctr">
                                <a:spcBef>
                                  <a:spcPct val="0"/>
                                </a:spcBef>
                                <a:buFontTx/>
                                <a:buNone/>
                              </a:pPr>
                              <a:endParaRPr lang="en-US" altLang="en-US" sz="1400" dirty="0">
                                <a:solidFill>
                                  <a:schemeClr val="tx2">
                                    <a:lumMod val="50000"/>
                                  </a:schemeClr>
                                </a:solidFill>
                                <a:latin typeface="+mn-lt"/>
                              </a:endParaRPr>
                            </a:p>
                          </p:txBody>
                        </p:sp>
                        <p:sp>
                          <p:nvSpPr>
                            <p:cNvPr id="32" name="Flowchart: Magnetic Disk 31">
                              <a:extLst>
                                <a:ext uri="{FF2B5EF4-FFF2-40B4-BE49-F238E27FC236}">
                                  <a16:creationId xmlns:xdr="http://schemas.openxmlformats.org/drawingml/2006/spreadsheetDrawing" xmlns:a16="http://schemas.microsoft.com/office/drawing/2014/main" xmlns="" xmlns:lc="http://schemas.openxmlformats.org/drawingml/2006/lockedCanvas" id="{00000000-0008-0000-3600-000009000000}"/>
                                </a:ext>
                              </a:extLst>
                            </p:cNvPr>
                            <p:cNvSpPr>
                              <a:spLocks noChangeArrowheads="1"/>
                            </p:cNvSpPr>
                            <p:nvPr/>
                          </p:nvSpPr>
                          <p:spPr bwMode="auto">
                            <a:xfrm>
                              <a:off x="2349402" y="3008480"/>
                              <a:ext cx="5829432" cy="1824991"/>
                            </a:xfrm>
                            <a:prstGeom prst="flowChartMagneticDisk">
                              <a:avLst/>
                            </a:prstGeom>
                            <a:solidFill>
                              <a:schemeClr val="tx2"/>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dirty="0">
                                <a:solidFill>
                                  <a:schemeClr val="bg1"/>
                                </a:solidFill>
                                <a:latin typeface="+mn-lt"/>
                              </a:endParaRPr>
                            </a:p>
                            <a:p>
                              <a:pPr algn="ctr">
                                <a:spcBef>
                                  <a:spcPct val="0"/>
                                </a:spcBef>
                                <a:buFontTx/>
                                <a:buNone/>
                              </a:pPr>
                              <a:endParaRPr lang="en-US" altLang="en-US" sz="1100" dirty="0">
                                <a:solidFill>
                                  <a:schemeClr val="bg1"/>
                                </a:solidFill>
                                <a:latin typeface="+mn-lt"/>
                              </a:endParaRPr>
                            </a:p>
                            <a:p>
                              <a:pPr algn="ctr">
                                <a:spcBef>
                                  <a:spcPct val="0"/>
                                </a:spcBef>
                                <a:buFontTx/>
                                <a:buNone/>
                              </a:pPr>
                              <a:r>
                                <a:rPr lang="en-US" altLang="en-US" dirty="0">
                                  <a:solidFill>
                                    <a:schemeClr val="bg1"/>
                                  </a:solidFill>
                                  <a:latin typeface="+mn-lt"/>
                                </a:rPr>
                                <a:t>Base Grant</a:t>
                              </a:r>
                              <a:br>
                                <a:rPr lang="en-US" altLang="en-US" dirty="0">
                                  <a:solidFill>
                                    <a:schemeClr val="bg1"/>
                                  </a:solidFill>
                                  <a:latin typeface="+mn-lt"/>
                                </a:rPr>
                              </a:br>
                              <a:endParaRPr lang="en-US" altLang="en-US" sz="1600" dirty="0">
                                <a:solidFill>
                                  <a:schemeClr val="bg1"/>
                                </a:solidFill>
                                <a:latin typeface="+mn-lt"/>
                              </a:endParaRPr>
                            </a:p>
                          </p:txBody>
                        </p:sp>
                        <p:sp>
                          <p:nvSpPr>
                            <p:cNvPr id="33" name="Flowchart: Magnetic Disk 32">
                              <a:extLst>
                                <a:ext uri="{FF2B5EF4-FFF2-40B4-BE49-F238E27FC236}">
                                  <a16:creationId xmlns:xdr="http://schemas.openxmlformats.org/drawingml/2006/spreadsheetDrawing" xmlns:a16="http://schemas.microsoft.com/office/drawing/2014/main" xmlns="" xmlns:lc="http://schemas.openxmlformats.org/drawingml/2006/lockedCanvas" id="{00000000-0008-0000-3600-00000A000000}"/>
                                </a:ext>
                              </a:extLst>
                            </p:cNvPr>
                            <p:cNvSpPr>
                              <a:spLocks noChangeArrowheads="1"/>
                            </p:cNvSpPr>
                            <p:nvPr/>
                          </p:nvSpPr>
                          <p:spPr bwMode="auto">
                            <a:xfrm>
                              <a:off x="2349401" y="2216188"/>
                              <a:ext cx="5829433" cy="1435355"/>
                            </a:xfrm>
                            <a:prstGeom prst="flowChartMagneticDisk">
                              <a:avLst/>
                            </a:prstGeom>
                            <a:solidFill>
                              <a:schemeClr val="tx2">
                                <a:lumMod val="40000"/>
                                <a:lumOff val="60000"/>
                              </a:schemeClr>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1600" dirty="0">
                                <a:solidFill>
                                  <a:schemeClr val="tx2">
                                    <a:lumMod val="50000"/>
                                  </a:schemeClr>
                                </a:solidFill>
                                <a:latin typeface="+mn-lt"/>
                              </a:endParaRPr>
                            </a:p>
                            <a:p>
                              <a:pPr algn="ctr">
                                <a:spcBef>
                                  <a:spcPct val="0"/>
                                </a:spcBef>
                                <a:buFontTx/>
                                <a:buNone/>
                              </a:pPr>
                              <a:r>
                                <a:rPr lang="en-US" altLang="en-US" sz="1000" dirty="0">
                                  <a:solidFill>
                                    <a:schemeClr val="tx2">
                                      <a:lumMod val="50000"/>
                                    </a:schemeClr>
                                  </a:solidFill>
                                  <a:latin typeface="+mn-lt"/>
                                </a:rPr>
                                <a:t/>
                              </a:r>
                              <a:br>
                                <a:rPr lang="en-US" altLang="en-US" sz="1000" dirty="0">
                                  <a:solidFill>
                                    <a:schemeClr val="tx2">
                                      <a:lumMod val="50000"/>
                                    </a:schemeClr>
                                  </a:solidFill>
                                  <a:latin typeface="+mn-lt"/>
                                </a:rPr>
                              </a:br>
                              <a:r>
                                <a:rPr lang="en-US" altLang="en-US" sz="1600" dirty="0">
                                  <a:solidFill>
                                    <a:schemeClr val="tx2">
                                      <a:lumMod val="50000"/>
                                    </a:schemeClr>
                                  </a:solidFill>
                                  <a:latin typeface="+mn-lt"/>
                                </a:rPr>
                                <a:t>Grade Span Adjustment</a:t>
                              </a:r>
                            </a:p>
                            <a:p>
                              <a:pPr algn="ctr">
                                <a:spcBef>
                                  <a:spcPct val="0"/>
                                </a:spcBef>
                                <a:buFontTx/>
                                <a:buNone/>
                              </a:pPr>
                              <a:endParaRPr lang="en-US" altLang="en-US" sz="1600" dirty="0">
                                <a:solidFill>
                                  <a:schemeClr val="tx2">
                                    <a:lumMod val="50000"/>
                                  </a:schemeClr>
                                </a:solidFill>
                                <a:latin typeface="+mn-lt"/>
                              </a:endParaRPr>
                            </a:p>
                          </p:txBody>
                        </p:sp>
                        <p:sp>
                          <p:nvSpPr>
                            <p:cNvPr id="34" name="Flowchart: Magnetic Disk 33">
                              <a:extLst>
                                <a:ext uri="{FF2B5EF4-FFF2-40B4-BE49-F238E27FC236}">
                                  <a16:creationId xmlns:xdr="http://schemas.openxmlformats.org/drawingml/2006/spreadsheetDrawing" xmlns:a16="http://schemas.microsoft.com/office/drawing/2014/main" xmlns="" xmlns:lc="http://schemas.openxmlformats.org/drawingml/2006/lockedCanvas" id="{00000000-0008-0000-3600-00000B000000}"/>
                                </a:ext>
                              </a:extLst>
                            </p:cNvPr>
                            <p:cNvSpPr>
                              <a:spLocks noChangeArrowheads="1"/>
                            </p:cNvSpPr>
                            <p:nvPr/>
                          </p:nvSpPr>
                          <p:spPr bwMode="auto">
                            <a:xfrm>
                              <a:off x="2349403" y="1560680"/>
                              <a:ext cx="5820813" cy="1214766"/>
                            </a:xfrm>
                            <a:prstGeom prst="flowChartMagneticDisk">
                              <a:avLst/>
                            </a:prstGeom>
                            <a:solidFill>
                              <a:schemeClr val="accent3"/>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800">
                                <a:solidFill>
                                  <a:schemeClr val="bg1"/>
                                </a:solidFill>
                                <a:latin typeface="+mn-lt"/>
                              </a:endParaRPr>
                            </a:p>
                            <a:p>
                              <a:pPr algn="ctr">
                                <a:spcBef>
                                  <a:spcPct val="0"/>
                                </a:spcBef>
                                <a:buFontTx/>
                                <a:buNone/>
                              </a:pPr>
                              <a:r>
                                <a:rPr lang="en-US" altLang="en-US" sz="2000">
                                  <a:solidFill>
                                    <a:schemeClr val="bg1"/>
                                  </a:solidFill>
                                  <a:latin typeface="+mn-lt"/>
                                </a:rPr>
                                <a:t>Supplemental Grant </a:t>
                              </a:r>
                            </a:p>
                          </p:txBody>
                        </p:sp>
                        <p:sp>
                          <p:nvSpPr>
                            <p:cNvPr id="35" name="Flowchart: Magnetic Disk 34">
                              <a:extLst>
                                <a:ext uri="{FF2B5EF4-FFF2-40B4-BE49-F238E27FC236}">
                                  <a16:creationId xmlns:xdr="http://schemas.openxmlformats.org/drawingml/2006/spreadsheetDrawing" xmlns:a16="http://schemas.microsoft.com/office/drawing/2014/main" xmlns="" xmlns:lc="http://schemas.openxmlformats.org/drawingml/2006/lockedCanvas" id="{00000000-0008-0000-3600-00000C000000}"/>
                                </a:ext>
                              </a:extLst>
                            </p:cNvPr>
                            <p:cNvSpPr>
                              <a:spLocks noChangeArrowheads="1"/>
                            </p:cNvSpPr>
                            <p:nvPr/>
                          </p:nvSpPr>
                          <p:spPr bwMode="auto">
                            <a:xfrm>
                              <a:off x="2349401" y="990327"/>
                              <a:ext cx="5820813" cy="1032072"/>
                            </a:xfrm>
                            <a:prstGeom prst="flowChartMagneticDisk">
                              <a:avLst/>
                            </a:prstGeom>
                            <a:solidFill>
                              <a:schemeClr val="accent3">
                                <a:lumMod val="40000"/>
                                <a:lumOff val="60000"/>
                              </a:schemeClr>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800">
                                <a:solidFill>
                                  <a:schemeClr val="accent3">
                                    <a:lumMod val="50000"/>
                                  </a:schemeClr>
                                </a:solidFill>
                                <a:latin typeface="+mn-lt"/>
                              </a:endParaRPr>
                            </a:p>
                            <a:p>
                              <a:pPr algn="ctr">
                                <a:spcBef>
                                  <a:spcPct val="0"/>
                                </a:spcBef>
                                <a:buFontTx/>
                                <a:buNone/>
                              </a:pPr>
                              <a:r>
                                <a:rPr lang="en-US" altLang="en-US" sz="2000">
                                  <a:solidFill>
                                    <a:schemeClr val="accent3">
                                      <a:lumMod val="50000"/>
                                    </a:schemeClr>
                                  </a:solidFill>
                                  <a:latin typeface="+mn-lt"/>
                                </a:rPr>
                                <a:t>Concentration Grant*</a:t>
                              </a:r>
                            </a:p>
                          </p:txBody>
                        </p:sp>
                        <p:sp>
                          <p:nvSpPr>
                            <p:cNvPr id="36" name="Flowchart: Magnetic Disk 35">
                              <a:extLst>
                                <a:ext uri="{FF2B5EF4-FFF2-40B4-BE49-F238E27FC236}">
                                  <a16:creationId xmlns:xdr="http://schemas.openxmlformats.org/drawingml/2006/spreadsheetDrawing" xmlns:a16="http://schemas.microsoft.com/office/drawing/2014/main" xmlns="" xmlns:lc="http://schemas.openxmlformats.org/drawingml/2006/lockedCanvas" id="{00000000-0008-0000-3600-00000D000000}"/>
                                </a:ext>
                              </a:extLst>
                            </p:cNvPr>
                            <p:cNvSpPr>
                              <a:spLocks noChangeArrowheads="1"/>
                            </p:cNvSpPr>
                            <p:nvPr/>
                          </p:nvSpPr>
                          <p:spPr bwMode="auto">
                            <a:xfrm>
                              <a:off x="2346960" y="753236"/>
                              <a:ext cx="5820813" cy="642937"/>
                            </a:xfrm>
                            <a:prstGeom prst="flowChartMagneticDisk">
                              <a:avLst/>
                            </a:prstGeom>
                            <a:solidFill>
                              <a:srgbClr val="FFFF99"/>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200" i="1" dirty="0">
                                <a:solidFill>
                                  <a:sysClr val="windowText" lastClr="000000"/>
                                </a:solidFill>
                                <a:latin typeface="+mn-lt"/>
                              </a:endParaRPr>
                            </a:p>
                            <a:p>
                              <a:pPr algn="ctr">
                                <a:spcBef>
                                  <a:spcPct val="0"/>
                                </a:spcBef>
                                <a:buFontTx/>
                                <a:buNone/>
                              </a:pPr>
                              <a:r>
                                <a:rPr lang="en-US" altLang="en-US" sz="1200" i="1" dirty="0">
                                  <a:solidFill>
                                    <a:sysClr val="windowText" lastClr="000000"/>
                                  </a:solidFill>
                                  <a:latin typeface="+mn-lt"/>
                                </a:rPr>
                                <a:t>Targeted Instructional Improvement Block Grant</a:t>
                              </a:r>
                            </a:p>
                          </p:txBody>
                        </p:sp>
                        <p:sp>
                          <p:nvSpPr>
                            <p:cNvPr id="37" name="Flowchart: Magnetic Disk 36">
                              <a:extLst>
                                <a:ext uri="{FF2B5EF4-FFF2-40B4-BE49-F238E27FC236}">
                                  <a16:creationId xmlns:xdr="http://schemas.openxmlformats.org/drawingml/2006/spreadsheetDrawing" xmlns:a16="http://schemas.microsoft.com/office/drawing/2014/main" xmlns="" xmlns:lc="http://schemas.openxmlformats.org/drawingml/2006/lockedCanvas" id="{00000000-0008-0000-3600-00000E000000}"/>
                                </a:ext>
                              </a:extLst>
                            </p:cNvPr>
                            <p:cNvSpPr>
                              <a:spLocks noChangeArrowheads="1"/>
                            </p:cNvSpPr>
                            <p:nvPr/>
                          </p:nvSpPr>
                          <p:spPr bwMode="auto">
                            <a:xfrm>
                              <a:off x="2346960" y="342900"/>
                              <a:ext cx="5823255" cy="612699"/>
                            </a:xfrm>
                            <a:prstGeom prst="flowChartMagneticDisk">
                              <a:avLst/>
                            </a:prstGeom>
                            <a:solidFill>
                              <a:srgbClr val="FFFFCC"/>
                            </a:solidFill>
                            <a:ln w="9525" algn="ctr">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endParaRPr lang="en-US" altLang="en-US" sz="300" i="1" dirty="0">
                                <a:solidFill>
                                  <a:sysClr val="windowText" lastClr="000000"/>
                                </a:solidFill>
                                <a:latin typeface="+mn-lt"/>
                              </a:endParaRPr>
                            </a:p>
                            <a:p>
                              <a:pPr algn="ctr">
                                <a:spcBef>
                                  <a:spcPct val="0"/>
                                </a:spcBef>
                                <a:buFontTx/>
                                <a:buNone/>
                              </a:pPr>
                              <a:r>
                                <a:rPr lang="en-US" altLang="en-US" sz="1200" i="1" dirty="0">
                                  <a:solidFill>
                                    <a:sysClr val="windowText" lastClr="000000"/>
                                  </a:solidFill>
                                  <a:latin typeface="+mn-lt"/>
                                </a:rPr>
                                <a:t>Home-to-School Transportation</a:t>
                              </a:r>
                            </a:p>
                          </p:txBody>
                        </p:sp>
                        <p:sp>
                          <p:nvSpPr>
                            <p:cNvPr id="38" name="Rectangle 37">
                              <a:extLst>
                                <a:ext uri="{FF2B5EF4-FFF2-40B4-BE49-F238E27FC236}">
                                  <a16:creationId xmlns:xdr="http://schemas.openxmlformats.org/drawingml/2006/spreadsheetDrawing" xmlns:a16="http://schemas.microsoft.com/office/drawing/2014/main" xmlns="" xmlns:lc="http://schemas.openxmlformats.org/drawingml/2006/lockedCanvas" id="{00000000-0008-0000-3600-000010000000}"/>
                                </a:ext>
                              </a:extLst>
                            </p:cNvPr>
                            <p:cNvSpPr>
                              <a:spLocks noChangeArrowheads="1"/>
                            </p:cNvSpPr>
                            <p:nvPr/>
                          </p:nvSpPr>
                          <p:spPr bwMode="auto">
                            <a:xfrm flipH="1">
                              <a:off x="8611433" y="3005510"/>
                              <a:ext cx="1885386" cy="53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buFontTx/>
                                <a:buNone/>
                              </a:pPr>
                              <a:r>
                                <a:rPr lang="en-US" altLang="en-US" sz="1400" b="0">
                                  <a:latin typeface="+mn-lt"/>
                                </a:rPr>
                                <a:t>Adjusted Base Grant</a:t>
                              </a:r>
                            </a:p>
                          </p:txBody>
                        </p:sp>
                        <p:sp>
                          <p:nvSpPr>
                            <p:cNvPr id="39" name="Rectangle 38">
                              <a:extLst>
                                <a:ext uri="{FF2B5EF4-FFF2-40B4-BE49-F238E27FC236}">
                                  <a16:creationId xmlns:xdr="http://schemas.openxmlformats.org/drawingml/2006/spreadsheetDrawing" xmlns:a16="http://schemas.microsoft.com/office/drawing/2014/main" xmlns="" xmlns:lc="http://schemas.openxmlformats.org/drawingml/2006/lockedCanvas" id="{00000000-0008-0000-3600-000011000000}"/>
                                </a:ext>
                              </a:extLst>
                            </p:cNvPr>
                            <p:cNvSpPr>
                              <a:spLocks noChangeArrowheads="1"/>
                            </p:cNvSpPr>
                            <p:nvPr/>
                          </p:nvSpPr>
                          <p:spPr bwMode="auto">
                            <a:xfrm>
                              <a:off x="8660519" y="693282"/>
                              <a:ext cx="1322806" cy="3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buFontTx/>
                                <a:buNone/>
                              </a:pPr>
                              <a:r>
                                <a:rPr lang="en-US" altLang="en-US" sz="1400" b="0">
                                  <a:latin typeface="+mn-lt"/>
                                </a:rPr>
                                <a:t>Add-ons</a:t>
                              </a:r>
                            </a:p>
                          </p:txBody>
                        </p:sp>
                        <p:sp>
                          <p:nvSpPr>
                            <p:cNvPr id="40" name="Right Brace 1">
                              <a:extLst>
                                <a:ext uri="{FF2B5EF4-FFF2-40B4-BE49-F238E27FC236}">
                                  <a16:creationId xmlns:xdr="http://schemas.openxmlformats.org/drawingml/2006/spreadsheetDrawing" xmlns:a16="http://schemas.microsoft.com/office/drawing/2014/main" xmlns="" xmlns:lc="http://schemas.openxmlformats.org/drawingml/2006/lockedCanvas" id="{00000000-0008-0000-3600-000012000000}"/>
                                </a:ext>
                              </a:extLst>
                            </p:cNvPr>
                            <p:cNvSpPr>
                              <a:spLocks/>
                            </p:cNvSpPr>
                            <p:nvPr/>
                          </p:nvSpPr>
                          <p:spPr bwMode="auto">
                            <a:xfrm flipH="1">
                              <a:off x="8184609" y="462942"/>
                              <a:ext cx="427807" cy="823316"/>
                            </a:xfrm>
                            <a:prstGeom prst="leftBrace">
                              <a:avLst>
                                <a:gd name="adj1" fmla="val 2975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endParaRPr lang="en-US" altLang="en-US" sz="1800">
                                <a:latin typeface="Arial" panose="020B0604020202020204" pitchFamily="34" charset="0"/>
                              </a:endParaRPr>
                            </a:p>
                          </p:txBody>
                        </p:sp>
                      </p:grpSp>
                      <p:sp>
                        <p:nvSpPr>
                          <p:cNvPr id="29" name="Right Brace 1">
                            <a:extLst>
                              <a:ext uri="{FF2B5EF4-FFF2-40B4-BE49-F238E27FC236}">
                                <a16:creationId xmlns:xdr="http://schemas.openxmlformats.org/drawingml/2006/spreadsheetDrawing" xmlns:a16="http://schemas.microsoft.com/office/drawing/2014/main" xmlns="" xmlns:lc="http://schemas.openxmlformats.org/drawingml/2006/lockedCanvas" id="{00000000-0008-0000-3600-000016000000}"/>
                              </a:ext>
                            </a:extLst>
                          </p:cNvPr>
                          <p:cNvSpPr>
                            <a:spLocks/>
                          </p:cNvSpPr>
                          <p:nvPr/>
                        </p:nvSpPr>
                        <p:spPr bwMode="auto">
                          <a:xfrm flipH="1">
                            <a:off x="6035040" y="1104900"/>
                            <a:ext cx="271074" cy="1013460"/>
                          </a:xfrm>
                          <a:prstGeom prst="leftBrace">
                            <a:avLst>
                              <a:gd name="adj1" fmla="val 2975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endParaRPr lang="en-US" altLang="en-US" sz="1800">
                              <a:latin typeface="Arial" panose="020B0604020202020204" pitchFamily="34" charset="0"/>
                            </a:endParaRPr>
                          </a:p>
                        </p:txBody>
                      </p:sp>
                      <p:sp>
                        <p:nvSpPr>
                          <p:cNvPr id="30" name="Right Brace 1">
                            <a:extLst>
                              <a:ext uri="{FF2B5EF4-FFF2-40B4-BE49-F238E27FC236}">
                                <a16:creationId xmlns:xdr="http://schemas.openxmlformats.org/drawingml/2006/spreadsheetDrawing" xmlns:a16="http://schemas.microsoft.com/office/drawing/2014/main" xmlns="" xmlns:lc="http://schemas.openxmlformats.org/drawingml/2006/lockedCanvas" id="{00000000-0008-0000-3600-000017000000}"/>
                              </a:ext>
                            </a:extLst>
                          </p:cNvPr>
                          <p:cNvSpPr>
                            <a:spLocks/>
                          </p:cNvSpPr>
                          <p:nvPr/>
                        </p:nvSpPr>
                        <p:spPr bwMode="auto">
                          <a:xfrm flipH="1">
                            <a:off x="6080896" y="2125980"/>
                            <a:ext cx="232837" cy="1594809"/>
                          </a:xfrm>
                          <a:prstGeom prst="leftBrace">
                            <a:avLst>
                              <a:gd name="adj1" fmla="val 2975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endParaRPr lang="en-US" altLang="en-US" sz="1800">
                              <a:latin typeface="Arial" panose="020B0604020202020204" pitchFamily="34" charset="0"/>
                            </a:endParaRPr>
                          </a:p>
                        </p:txBody>
                      </p:sp>
                    </p:grpSp>
                  </p:grpSp>
                  <p:sp>
                    <p:nvSpPr>
                      <p:cNvPr id="20" name="Right Arrow Callout 19">
                        <a:extLst>
                          <a:ext uri="{FF2B5EF4-FFF2-40B4-BE49-F238E27FC236}">
                            <a16:creationId xmlns:xdr="http://schemas.openxmlformats.org/drawingml/2006/spreadsheetDrawing" xmlns:a16="http://schemas.microsoft.com/office/drawing/2014/main" xmlns="" xmlns:lc="http://schemas.openxmlformats.org/drawingml/2006/lockedCanvas" id="{00000000-0008-0000-3600-00001A000000}"/>
                          </a:ext>
                        </a:extLst>
                      </p:cNvPr>
                      <p:cNvSpPr/>
                      <p:nvPr/>
                    </p:nvSpPr>
                    <p:spPr>
                      <a:xfrm>
                        <a:off x="967740" y="533400"/>
                        <a:ext cx="1368937" cy="464820"/>
                      </a:xfrm>
                      <a:prstGeom prst="rightArrowCallout">
                        <a:avLst>
                          <a:gd name="adj1" fmla="val 25000"/>
                          <a:gd name="adj2" fmla="val 25000"/>
                          <a:gd name="adj3" fmla="val 25000"/>
                          <a:gd name="adj4" fmla="val 72014"/>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ysClr val="windowText" lastClr="000000"/>
                            </a:solidFill>
                          </a:rPr>
                          <a:t>12-13 Award Level</a:t>
                        </a:r>
                      </a:p>
                    </p:txBody>
                  </p:sp>
                  <p:grpSp>
                    <p:nvGrpSpPr>
                      <p:cNvPr id="21" name="Group 20">
                        <a:extLst>
                          <a:ext uri="{FF2B5EF4-FFF2-40B4-BE49-F238E27FC236}">
                            <a16:creationId xmlns:xdr="http://schemas.openxmlformats.org/drawingml/2006/spreadsheetDrawing" xmlns:a16="http://schemas.microsoft.com/office/drawing/2014/main" xmlns="" xmlns:lc="http://schemas.openxmlformats.org/drawingml/2006/lockedCanvas" id="{00000000-0008-0000-3600-00001B000000}"/>
                          </a:ext>
                        </a:extLst>
                      </p:cNvPr>
                      <p:cNvGrpSpPr/>
                      <p:nvPr/>
                    </p:nvGrpSpPr>
                    <p:grpSpPr>
                      <a:xfrm>
                        <a:off x="0" y="1127760"/>
                        <a:ext cx="2343151" cy="1088586"/>
                        <a:chOff x="0" y="1127760"/>
                        <a:chExt cx="2145560" cy="1077156"/>
                      </a:xfrm>
                    </p:grpSpPr>
                    <p:sp>
                      <p:nvSpPr>
                        <p:cNvPr id="23" name="Right Arrow Callout 29">
                          <a:extLst>
                            <a:ext uri="{FF2B5EF4-FFF2-40B4-BE49-F238E27FC236}">
                              <a16:creationId xmlns:xdr="http://schemas.openxmlformats.org/drawingml/2006/spreadsheetDrawing" xmlns:a16="http://schemas.microsoft.com/office/drawing/2014/main" xmlns="" xmlns:lc="http://schemas.openxmlformats.org/drawingml/2006/lockedCanvas" id="{00000000-0008-0000-3600-00001C000000}"/>
                            </a:ext>
                          </a:extLst>
                        </p:cNvPr>
                        <p:cNvSpPr/>
                        <p:nvPr/>
                      </p:nvSpPr>
                      <p:spPr>
                        <a:xfrm>
                          <a:off x="0" y="1127760"/>
                          <a:ext cx="1659785" cy="107715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u="sng">
                              <a:solidFill>
                                <a:sysClr val="windowText" lastClr="000000"/>
                              </a:solidFill>
                            </a:rPr>
                            <a:t>Unduplicated Pupil Count</a:t>
                          </a:r>
                        </a:p>
                        <a:p>
                          <a:pPr algn="l"/>
                          <a:r>
                            <a:rPr lang="en-US" sz="1200">
                              <a:solidFill>
                                <a:sysClr val="windowText" lastClr="000000"/>
                              </a:solidFill>
                            </a:rPr>
                            <a:t>English Learners</a:t>
                          </a:r>
                        </a:p>
                        <a:p>
                          <a:pPr algn="l"/>
                          <a:r>
                            <a:rPr lang="en-US" sz="1200">
                              <a:solidFill>
                                <a:sysClr val="windowText" lastClr="000000"/>
                              </a:solidFill>
                            </a:rPr>
                            <a:t>Low Income</a:t>
                          </a:r>
                        </a:p>
                        <a:p>
                          <a:pPr algn="l"/>
                          <a:r>
                            <a:rPr lang="en-US" sz="1200">
                              <a:solidFill>
                                <a:sysClr val="windowText" lastClr="000000"/>
                              </a:solidFill>
                            </a:rPr>
                            <a:t>Foster Youth</a:t>
                          </a:r>
                        </a:p>
                      </p:txBody>
                    </p:sp>
                    <p:sp>
                      <p:nvSpPr>
                        <p:cNvPr id="24" name="Right Arrow 23">
                          <a:extLst>
                            <a:ext uri="{FF2B5EF4-FFF2-40B4-BE49-F238E27FC236}">
                              <a16:creationId xmlns:xdr="http://schemas.openxmlformats.org/drawingml/2006/spreadsheetDrawing" xmlns:a16="http://schemas.microsoft.com/office/drawing/2014/main" xmlns="" xmlns:lc="http://schemas.openxmlformats.org/drawingml/2006/lockedCanvas" id="{00000000-0008-0000-3600-00001D000000}"/>
                            </a:ext>
                          </a:extLst>
                        </p:cNvPr>
                        <p:cNvSpPr/>
                        <p:nvPr/>
                      </p:nvSpPr>
                      <p:spPr>
                        <a:xfrm>
                          <a:off x="1659785" y="1128593"/>
                          <a:ext cx="476250" cy="476250"/>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Right Arrow 24">
                          <a:extLst>
                            <a:ext uri="{FF2B5EF4-FFF2-40B4-BE49-F238E27FC236}">
                              <a16:creationId xmlns:xdr="http://schemas.openxmlformats.org/drawingml/2006/spreadsheetDrawing" xmlns:a16="http://schemas.microsoft.com/office/drawing/2014/main" xmlns="" xmlns:lc="http://schemas.openxmlformats.org/drawingml/2006/lockedCanvas" id="{00000000-0008-0000-3600-00001E000000}"/>
                            </a:ext>
                          </a:extLst>
                        </p:cNvPr>
                        <p:cNvSpPr/>
                        <p:nvPr/>
                      </p:nvSpPr>
                      <p:spPr>
                        <a:xfrm>
                          <a:off x="1669310" y="1633418"/>
                          <a:ext cx="476250" cy="457200"/>
                        </a:xfrm>
                        <a:prstGeom prst="rightArrow">
                          <a:avLst>
                            <a:gd name="adj1" fmla="val 50000"/>
                            <a:gd name="adj2" fmla="val 48000"/>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22" name="Right Arrow Callout 21">
                        <a:extLst>
                          <a:ext uri="{FF2B5EF4-FFF2-40B4-BE49-F238E27FC236}">
                            <a16:creationId xmlns:xdr="http://schemas.openxmlformats.org/drawingml/2006/spreadsheetDrawing" xmlns:a16="http://schemas.microsoft.com/office/drawing/2014/main" xmlns="" xmlns:lc="http://schemas.openxmlformats.org/drawingml/2006/lockedCanvas" id="{00000000-0008-0000-3600-00001F000000}"/>
                          </a:ext>
                        </a:extLst>
                      </p:cNvPr>
                      <p:cNvSpPr/>
                      <p:nvPr/>
                    </p:nvSpPr>
                    <p:spPr>
                      <a:xfrm>
                        <a:off x="723900" y="2331720"/>
                        <a:ext cx="1625715" cy="1024706"/>
                      </a:xfrm>
                      <a:prstGeom prst="rightArrowCallout">
                        <a:avLst>
                          <a:gd name="adj1" fmla="val 37529"/>
                          <a:gd name="adj2" fmla="val 34396"/>
                          <a:gd name="adj3" fmla="val 25000"/>
                          <a:gd name="adj4" fmla="val 6497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rPr>
                          <a:t>Average Daily Attendance</a:t>
                        </a:r>
                      </a:p>
                    </p:txBody>
                  </p:sp>
                </p:grpSp>
                <p:sp>
                  <p:nvSpPr>
                    <p:cNvPr id="17" name="TextBox 35">
                      <a:extLst>
                        <a:ext uri="{FF2B5EF4-FFF2-40B4-BE49-F238E27FC236}">
                          <a16:creationId xmlns:xdr="http://schemas.openxmlformats.org/drawingml/2006/spreadsheetDrawing" xmlns:a16="http://schemas.microsoft.com/office/drawing/2014/main" xmlns="" xmlns:lc="http://schemas.openxmlformats.org/drawingml/2006/lockedCanvas" id="{00000000-0008-0000-3600-000024000000}"/>
                        </a:ext>
                      </a:extLst>
                    </p:cNvPr>
                    <p:cNvSpPr txBox="1"/>
                    <p:nvPr/>
                  </p:nvSpPr>
                  <p:spPr>
                    <a:xfrm>
                      <a:off x="1828800" y="1249680"/>
                      <a:ext cx="3810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2D19A572-817F-43A7-91FC-3B7DCEA0AD0F}" type="TxLink">
                        <a:rPr lang="en-US" sz="900" b="0" i="0" u="none" strike="noStrike">
                          <a:solidFill>
                            <a:srgbClr val="000000"/>
                          </a:solidFill>
                          <a:latin typeface="Calibri"/>
                        </a:rPr>
                        <a:pPr algn="r"/>
                        <a:t>60%</a:t>
                      </a:fld>
                      <a:endParaRPr lang="en-US" sz="900"/>
                    </a:p>
                  </p:txBody>
                </p:sp>
                <p:sp>
                  <p:nvSpPr>
                    <p:cNvPr id="18" name="TextBox 36">
                      <a:extLst>
                        <a:ext uri="{FF2B5EF4-FFF2-40B4-BE49-F238E27FC236}">
                          <a16:creationId xmlns:xdr="http://schemas.openxmlformats.org/drawingml/2006/spreadsheetDrawing" xmlns:a16="http://schemas.microsoft.com/office/drawing/2014/main" xmlns="" xmlns:lc="http://schemas.openxmlformats.org/drawingml/2006/lockedCanvas" id="{00000000-0008-0000-3600-000025000000}"/>
                        </a:ext>
                      </a:extLst>
                    </p:cNvPr>
                    <p:cNvSpPr txBox="1"/>
                    <p:nvPr/>
                  </p:nvSpPr>
                  <p:spPr>
                    <a:xfrm>
                      <a:off x="1828800" y="1775460"/>
                      <a:ext cx="381000" cy="1981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387005ED-F34B-43F5-83FB-8E48755FC54C}" type="TxLink">
                        <a:rPr lang="en-US" sz="900" b="0" i="0" u="none" strike="noStrike">
                          <a:solidFill>
                            <a:srgbClr val="000000"/>
                          </a:solidFill>
                          <a:latin typeface="Calibri"/>
                        </a:rPr>
                        <a:pPr algn="r"/>
                        <a:t>60%</a:t>
                      </a:fld>
                      <a:endParaRPr lang="en-US" sz="900"/>
                    </a:p>
                  </p:txBody>
                </p:sp>
              </p:grpSp>
              <p:sp>
                <p:nvSpPr>
                  <p:cNvPr id="13" name="TextBox 41">
                    <a:extLst>
                      <a:ext uri="{FF2B5EF4-FFF2-40B4-BE49-F238E27FC236}">
                        <a16:creationId xmlns:xdr="http://schemas.openxmlformats.org/drawingml/2006/spreadsheetDrawing" xmlns:a16="http://schemas.microsoft.com/office/drawing/2014/main" xmlns="" xmlns:lc="http://schemas.openxmlformats.org/drawingml/2006/lockedCanvas" id="{00000000-0008-0000-3600-00002A000000}"/>
                      </a:ext>
                    </a:extLst>
                  </p:cNvPr>
                  <p:cNvSpPr txBox="1"/>
                  <p:nvPr/>
                </p:nvSpPr>
                <p:spPr>
                  <a:xfrm>
                    <a:off x="6324600" y="845820"/>
                    <a:ext cx="1043940" cy="220980"/>
                  </a:xfrm>
                  <a:prstGeom prst="rect">
                    <a:avLst/>
                  </a:prstGeom>
                  <a:solidFill>
                    <a:srgbClr val="FFFF99"/>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BBFDD946-4F91-42DA-8B0E-44F9C1FC8D3D}" type="TxLink">
                      <a:rPr lang="en-US" sz="1000" b="1" i="0" u="none" strike="noStrike">
                        <a:solidFill>
                          <a:srgbClr val="000000"/>
                        </a:solidFill>
                        <a:latin typeface="Calibri"/>
                      </a:rPr>
                      <a:pPr algn="r"/>
                      <a:t> $404,920 </a:t>
                    </a:fld>
                    <a:endParaRPr lang="en-US" sz="1100" b="1"/>
                  </a:p>
                </p:txBody>
              </p:sp>
              <p:sp>
                <p:nvSpPr>
                  <p:cNvPr id="14" name="TextBox 42">
                    <a:extLst>
                      <a:ext uri="{FF2B5EF4-FFF2-40B4-BE49-F238E27FC236}">
                        <a16:creationId xmlns:xdr="http://schemas.openxmlformats.org/drawingml/2006/spreadsheetDrawing" xmlns:a16="http://schemas.microsoft.com/office/drawing/2014/main" xmlns="" xmlns:lc="http://schemas.openxmlformats.org/drawingml/2006/lockedCanvas" id="{00000000-0008-0000-3600-00002B000000}"/>
                      </a:ext>
                    </a:extLst>
                  </p:cNvPr>
                  <p:cNvSpPr txBox="1"/>
                  <p:nvPr/>
                </p:nvSpPr>
                <p:spPr>
                  <a:xfrm>
                    <a:off x="6324600" y="1836420"/>
                    <a:ext cx="1043940" cy="220980"/>
                  </a:xfrm>
                  <a:prstGeom prst="rect">
                    <a:avLst/>
                  </a:prstGeom>
                  <a:solidFill>
                    <a:schemeClr val="accent3">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EE0ED7D8-573A-4B01-A347-A870097DFE09}" type="TxLink">
                      <a:rPr lang="en-US" sz="1000" b="1" i="0" u="none" strike="noStrike">
                        <a:solidFill>
                          <a:srgbClr val="000000"/>
                        </a:solidFill>
                        <a:latin typeface="Calibri"/>
                      </a:rPr>
                      <a:pPr algn="r"/>
                      <a:t> $2,169,708 </a:t>
                    </a:fld>
                    <a:endParaRPr lang="en-US" sz="1100" b="1"/>
                  </a:p>
                </p:txBody>
              </p:sp>
              <p:sp>
                <p:nvSpPr>
                  <p:cNvPr id="15" name="TextBox 43">
                    <a:extLst>
                      <a:ext uri="{FF2B5EF4-FFF2-40B4-BE49-F238E27FC236}">
                        <a16:creationId xmlns:xdr="http://schemas.openxmlformats.org/drawingml/2006/spreadsheetDrawing" xmlns:a16="http://schemas.microsoft.com/office/drawing/2014/main" xmlns="" xmlns:lc="http://schemas.openxmlformats.org/drawingml/2006/lockedCanvas" id="{00000000-0008-0000-3600-00002C000000}"/>
                      </a:ext>
                    </a:extLst>
                  </p:cNvPr>
                  <p:cNvSpPr txBox="1"/>
                  <p:nvPr/>
                </p:nvSpPr>
                <p:spPr>
                  <a:xfrm>
                    <a:off x="6309360" y="2926080"/>
                    <a:ext cx="1043940" cy="220980"/>
                  </a:xfrm>
                  <a:prstGeom prst="rect">
                    <a:avLst/>
                  </a:prstGeom>
                  <a:solidFill>
                    <a:schemeClr val="accent1">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100" b="1" dirty="0" smtClean="0"/>
                      <a:t>$14,784,460</a:t>
                    </a:r>
                    <a:endParaRPr lang="en-US" sz="1100" b="1" dirty="0"/>
                  </a:p>
                </p:txBody>
              </p:sp>
            </p:grpSp>
            <p:sp>
              <p:nvSpPr>
                <p:cNvPr id="10" name="Rectangle 9">
                  <a:extLst>
                    <a:ext uri="{FF2B5EF4-FFF2-40B4-BE49-F238E27FC236}">
                      <a16:creationId xmlns:xdr="http://schemas.openxmlformats.org/drawingml/2006/spreadsheetDrawing" xmlns:a16="http://schemas.microsoft.com/office/drawing/2014/main" xmlns="" xmlns:lc="http://schemas.openxmlformats.org/drawingml/2006/lockedCanvas" id="{00000000-0008-0000-3600-000031000000}"/>
                    </a:ext>
                  </a:extLst>
                </p:cNvPr>
                <p:cNvSpPr>
                  <a:spLocks noChangeArrowheads="1"/>
                </p:cNvSpPr>
                <p:nvPr/>
              </p:nvSpPr>
              <p:spPr bwMode="auto">
                <a:xfrm flipH="1">
                  <a:off x="2621277" y="1"/>
                  <a:ext cx="1699262"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buFontTx/>
                    <a:buNone/>
                  </a:pPr>
                  <a:r>
                    <a:rPr lang="en-US" altLang="en-US" sz="1400" b="0">
                      <a:latin typeface="+mn-lt"/>
                    </a:rPr>
                    <a:t>TOTAL</a:t>
                  </a:r>
                  <a:r>
                    <a:rPr lang="en-US" altLang="en-US" sz="1400" b="0" baseline="0">
                      <a:latin typeface="+mn-lt"/>
                    </a:rPr>
                    <a:t> TARGET LCFF:</a:t>
                  </a:r>
                  <a:endParaRPr lang="en-US" altLang="en-US" sz="1400" b="0">
                    <a:latin typeface="+mn-lt"/>
                  </a:endParaRPr>
                </a:p>
              </p:txBody>
            </p:sp>
          </p:grpSp>
          <p:sp>
            <p:nvSpPr>
              <p:cNvPr id="8" name="TextBox 50">
                <a:extLst>
                  <a:ext uri="{FF2B5EF4-FFF2-40B4-BE49-F238E27FC236}">
                    <a16:creationId xmlns:xdr="http://schemas.openxmlformats.org/drawingml/2006/spreadsheetDrawing" xmlns:a16="http://schemas.microsoft.com/office/drawing/2014/main" xmlns="" xmlns:lc="http://schemas.openxmlformats.org/drawingml/2006/lockedCanvas" id="{00000000-0008-0000-3600-000033000000}"/>
                  </a:ext>
                </a:extLst>
              </p:cNvPr>
              <p:cNvSpPr txBox="1"/>
              <p:nvPr/>
            </p:nvSpPr>
            <p:spPr>
              <a:xfrm>
                <a:off x="2461260" y="3863340"/>
                <a:ext cx="3169920" cy="4343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*Unduplicated</a:t>
                </a:r>
                <a:r>
                  <a:rPr lang="en-US" sz="1100" baseline="0"/>
                  <a:t> Pupil Percentage must be above 55% </a:t>
                </a:r>
                <a:br>
                  <a:rPr lang="en-US" sz="1100" baseline="0"/>
                </a:br>
                <a:r>
                  <a:rPr lang="en-US" sz="1100" baseline="0"/>
                  <a:t>to receive Concentration Grant funding</a:t>
                </a:r>
                <a:endParaRPr lang="en-US" sz="1100"/>
              </a:p>
            </p:txBody>
          </p:sp>
        </p:grpSp>
        <p:sp>
          <p:nvSpPr>
            <p:cNvPr id="6" name="TextBox 52">
              <a:extLst>
                <a:ext uri="{FF2B5EF4-FFF2-40B4-BE49-F238E27FC236}">
                  <a16:creationId xmlns:xdr="http://schemas.openxmlformats.org/drawingml/2006/spreadsheetDrawing" xmlns:a16="http://schemas.microsoft.com/office/drawing/2014/main" xmlns="" xmlns:lc="http://schemas.openxmlformats.org/drawingml/2006/lockedCanvas" id="{00000000-0008-0000-3600-000035000000}"/>
                </a:ext>
              </a:extLst>
            </p:cNvPr>
            <p:cNvSpPr txBox="1"/>
            <p:nvPr/>
          </p:nvSpPr>
          <p:spPr>
            <a:xfrm>
              <a:off x="4244340" y="0"/>
              <a:ext cx="1661160" cy="2971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400" dirty="0" smtClean="0">
                  <a:solidFill>
                    <a:srgbClr val="000000"/>
                  </a:solidFill>
                  <a:latin typeface="Calibri"/>
                </a:rPr>
                <a:t>$17,359,088</a:t>
              </a:r>
              <a:endParaRPr lang="en-US" sz="1400" dirty="0"/>
            </a:p>
          </p:txBody>
        </p:sp>
      </p:grpSp>
    </p:spTree>
    <p:extLst>
      <p:ext uri="{BB962C8B-B14F-4D97-AF65-F5344CB8AC3E}">
        <p14:creationId xmlns:p14="http://schemas.microsoft.com/office/powerpoint/2010/main" val="3200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p:txBody>
          <a:bodyPr>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133" name="Rectangle 13"/>
          <p:cNvSpPr>
            <a:spLocks noGrp="1" noChangeArrowheads="1"/>
          </p:cNvSpPr>
          <p:nvPr>
            <p:ph sz="quarter" idx="13"/>
          </p:nvPr>
        </p:nvSpPr>
        <p:spPr/>
        <p:txBody>
          <a:bodyPr>
            <a:noAutofit/>
          </a:bodyPr>
          <a:lstStyle/>
          <a:p>
            <a:r>
              <a:rPr lang="en-US" cap="none" dirty="0" smtClean="0">
                <a:latin typeface="Arial" panose="020B0604020202020204" pitchFamily="34" charset="0"/>
                <a:cs typeface="Arial" panose="020B0604020202020204" pitchFamily="34" charset="0"/>
              </a:rPr>
              <a:t>District Funds</a:t>
            </a:r>
          </a:p>
          <a:p>
            <a:r>
              <a:rPr lang="en-US" cap="none" dirty="0" smtClean="0">
                <a:latin typeface="Arial" panose="020B0604020202020204" pitchFamily="34" charset="0"/>
                <a:cs typeface="Arial" panose="020B0604020202020204" pitchFamily="34" charset="0"/>
              </a:rPr>
              <a:t>Financial Reporting</a:t>
            </a:r>
          </a:p>
          <a:p>
            <a:r>
              <a:rPr lang="en-US" cap="none" dirty="0" smtClean="0">
                <a:latin typeface="Arial" panose="020B0604020202020204" pitchFamily="34" charset="0"/>
                <a:cs typeface="Arial" panose="020B0604020202020204" pitchFamily="34" charset="0"/>
              </a:rPr>
              <a:t>May Revise</a:t>
            </a:r>
          </a:p>
          <a:p>
            <a:r>
              <a:rPr lang="en-US" cap="none" dirty="0" smtClean="0">
                <a:latin typeface="Arial" panose="020B0604020202020204" pitchFamily="34" charset="0"/>
                <a:cs typeface="Arial" panose="020B0604020202020204" pitchFamily="34" charset="0"/>
              </a:rPr>
              <a:t>LCAP/MPP</a:t>
            </a:r>
          </a:p>
          <a:p>
            <a:r>
              <a:rPr lang="en-US" cap="none" dirty="0" smtClean="0">
                <a:latin typeface="Arial" panose="020B0604020202020204" pitchFamily="34" charset="0"/>
                <a:cs typeface="Arial" panose="020B0604020202020204" pitchFamily="34" charset="0"/>
              </a:rPr>
              <a:t>CBEDS/Enrollment</a:t>
            </a:r>
          </a:p>
          <a:p>
            <a:r>
              <a:rPr lang="en-US" cap="none" dirty="0" smtClean="0">
                <a:latin typeface="Arial" panose="020B0604020202020204" pitchFamily="34" charset="0"/>
                <a:cs typeface="Arial" panose="020B0604020202020204" pitchFamily="34" charset="0"/>
              </a:rPr>
              <a:t>Average Daily Attendance</a:t>
            </a:r>
          </a:p>
        </p:txBody>
      </p:sp>
      <p:sp>
        <p:nvSpPr>
          <p:cNvPr id="2" name="Content Placeholder 1"/>
          <p:cNvSpPr>
            <a:spLocks noGrp="1"/>
          </p:cNvSpPr>
          <p:nvPr>
            <p:ph sz="quarter" idx="14"/>
          </p:nvPr>
        </p:nvSpPr>
        <p:spPr/>
        <p:txBody>
          <a:bodyPr/>
          <a:lstStyle/>
          <a:p>
            <a:r>
              <a:rPr lang="en-US" cap="none" dirty="0" smtClean="0">
                <a:latin typeface="Arial" panose="020B0604020202020204" pitchFamily="34" charset="0"/>
                <a:cs typeface="Arial" panose="020B0604020202020204" pitchFamily="34" charset="0"/>
              </a:rPr>
              <a:t>Revenues</a:t>
            </a:r>
          </a:p>
          <a:p>
            <a:r>
              <a:rPr lang="en-US" cap="none" dirty="0" smtClean="0">
                <a:latin typeface="Arial" panose="020B0604020202020204" pitchFamily="34" charset="0"/>
                <a:cs typeface="Arial" panose="020B0604020202020204" pitchFamily="34" charset="0"/>
              </a:rPr>
              <a:t>Expenditures</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Multi-Year </a:t>
            </a:r>
            <a:r>
              <a:rPr lang="en-US" cap="none" dirty="0" smtClean="0">
                <a:latin typeface="Arial" panose="020B0604020202020204" pitchFamily="34" charset="0"/>
                <a:cs typeface="Arial" panose="020B0604020202020204" pitchFamily="34" charset="0"/>
              </a:rPr>
              <a:t>Projections</a:t>
            </a:r>
          </a:p>
          <a:p>
            <a:r>
              <a:rPr lang="en-US" cap="none" dirty="0" smtClean="0">
                <a:latin typeface="Arial" panose="020B0604020202020204" pitchFamily="34" charset="0"/>
                <a:cs typeface="Arial" panose="020B0604020202020204" pitchFamily="34" charset="0"/>
              </a:rPr>
              <a:t>Ending Fund Balance</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Upcoming Events</a:t>
            </a:r>
          </a:p>
          <a:p>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685800"/>
          </a:xfrm>
        </p:spPr>
        <p:txBody>
          <a:bodyPr/>
          <a:lstStyle/>
          <a:p>
            <a:pPr algn="ct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Revenue Summary</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531819255"/>
              </p:ext>
            </p:extLst>
          </p:nvPr>
        </p:nvGraphicFramePr>
        <p:xfrm>
          <a:off x="76200" y="1600200"/>
          <a:ext cx="5943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sz="quarter" idx="14"/>
          </p:nvPr>
        </p:nvSpPr>
        <p:spPr>
          <a:xfrm>
            <a:off x="5943600" y="1905000"/>
            <a:ext cx="2895600" cy="4068924"/>
          </a:xfrm>
        </p:spPr>
        <p:txBody>
          <a:bodyPr/>
          <a:lstStyle/>
          <a:p>
            <a:pPr algn="ctr">
              <a:buNone/>
            </a:pPr>
            <a:r>
              <a:rPr lang="en-US" sz="1400" u="sng" cap="none" dirty="0" smtClean="0">
                <a:latin typeface="Arial" panose="020B0604020202020204" pitchFamily="34" charset="0"/>
                <a:cs typeface="Arial" panose="020B0604020202020204" pitchFamily="34" charset="0"/>
              </a:rPr>
              <a:t>Revenue Categories</a:t>
            </a:r>
          </a:p>
          <a:p>
            <a:pPr algn="ctr">
              <a:buNone/>
            </a:pPr>
            <a:endParaRPr lang="en-US" sz="1400" u="sng" cap="none" dirty="0" smtClean="0">
              <a:latin typeface="Arial" panose="020B0604020202020204" pitchFamily="34" charset="0"/>
              <a:cs typeface="Arial" panose="020B0604020202020204" pitchFamily="34" charset="0"/>
            </a:endParaRPr>
          </a:p>
          <a:p>
            <a:pPr>
              <a:buNone/>
            </a:pPr>
            <a:r>
              <a:rPr lang="en-US" sz="1400" cap="none" dirty="0" smtClean="0">
                <a:latin typeface="Arial" panose="020B0604020202020204" pitchFamily="34" charset="0"/>
                <a:cs typeface="Arial" panose="020B0604020202020204" pitchFamily="34" charset="0"/>
              </a:rPr>
              <a:t>LCFF                         $17,359,088</a:t>
            </a:r>
          </a:p>
          <a:p>
            <a:pPr>
              <a:buNone/>
            </a:pPr>
            <a:r>
              <a:rPr lang="en-US" sz="1400" cap="none" dirty="0" smtClean="0">
                <a:latin typeface="Arial" panose="020B0604020202020204" pitchFamily="34" charset="0"/>
                <a:cs typeface="Arial" panose="020B0604020202020204" pitchFamily="34" charset="0"/>
              </a:rPr>
              <a:t>Federal Revenues      $1,283,648</a:t>
            </a:r>
          </a:p>
          <a:p>
            <a:pPr>
              <a:buNone/>
            </a:pPr>
            <a:r>
              <a:rPr lang="en-US" sz="1400" cap="none" dirty="0" smtClean="0">
                <a:latin typeface="Arial" panose="020B0604020202020204" pitchFamily="34" charset="0"/>
                <a:cs typeface="Arial" panose="020B0604020202020204" pitchFamily="34" charset="0"/>
              </a:rPr>
              <a:t>State Revenues          $1,486,032</a:t>
            </a:r>
          </a:p>
          <a:p>
            <a:pPr>
              <a:buNone/>
            </a:pPr>
            <a:r>
              <a:rPr lang="en-US" sz="1400" cap="none" dirty="0" smtClean="0">
                <a:latin typeface="Arial" panose="020B0604020202020204" pitchFamily="34" charset="0"/>
                <a:cs typeface="Arial" panose="020B0604020202020204" pitchFamily="34" charset="0"/>
              </a:rPr>
              <a:t>Other Local Rev          </a:t>
            </a:r>
            <a:r>
              <a:rPr lang="en-US" sz="1400" u="sng" cap="none" dirty="0" smtClean="0">
                <a:latin typeface="Arial" panose="020B0604020202020204" pitchFamily="34" charset="0"/>
                <a:cs typeface="Arial" panose="020B0604020202020204" pitchFamily="34" charset="0"/>
              </a:rPr>
              <a:t>$1,250,503</a:t>
            </a:r>
          </a:p>
          <a:p>
            <a:pPr>
              <a:buNone/>
            </a:pPr>
            <a:r>
              <a:rPr lang="en-US" sz="1400" b="1" cap="none" dirty="0" smtClean="0">
                <a:latin typeface="Arial" panose="020B0604020202020204" pitchFamily="34" charset="0"/>
                <a:cs typeface="Arial" panose="020B0604020202020204" pitchFamily="34" charset="0"/>
              </a:rPr>
              <a:t>Total Revenues        $21,379,271</a:t>
            </a:r>
            <a:endParaRPr lang="en-US" sz="1400" b="1" cap="none" dirty="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65" y="762000"/>
            <a:ext cx="8534400" cy="600682"/>
          </a:xfrm>
        </p:spPr>
        <p:txBody>
          <a:bodyPr>
            <a:noAutofit/>
          </a:bodyPr>
          <a:lstStyle/>
          <a:p>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Projected </a:t>
            </a:r>
            <a:r>
              <a:rPr lang="en-US" sz="3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REVENUES</a:t>
            </a:r>
            <a:endParaRPr lang="en-US" sz="3400" dirty="0"/>
          </a:p>
        </p:txBody>
      </p:sp>
      <p:sp>
        <p:nvSpPr>
          <p:cNvPr id="3" name="Content Placeholder 2"/>
          <p:cNvSpPr>
            <a:spLocks noGrp="1"/>
          </p:cNvSpPr>
          <p:nvPr>
            <p:ph sz="quarter" idx="13"/>
          </p:nvPr>
        </p:nvSpPr>
        <p:spPr>
          <a:xfrm>
            <a:off x="304565" y="1362682"/>
            <a:ext cx="8534400" cy="4733317"/>
          </a:xfrm>
        </p:spPr>
        <p:txBody>
          <a:bodyPr>
            <a:normAutofit/>
          </a:bodyPr>
          <a:lstStyle/>
          <a:p>
            <a:endParaRPr lang="en-US" sz="1800" cap="none" dirty="0" smtClean="0">
              <a:latin typeface="Arial" panose="020B0604020202020204" pitchFamily="34" charset="0"/>
              <a:cs typeface="Arial" panose="020B0604020202020204" pitchFamily="34" charset="0"/>
            </a:endParaRPr>
          </a:p>
          <a:p>
            <a:r>
              <a:rPr lang="en-US" sz="1800" cap="none" dirty="0" smtClean="0">
                <a:latin typeface="Arial" panose="020B0604020202020204" pitchFamily="34" charset="0"/>
                <a:cs typeface="Arial" panose="020B0604020202020204" pitchFamily="34" charset="0"/>
              </a:rPr>
              <a:t>Federal revenues decrease in the budget year due to the loss of ASSETS (after school program) and reduced carryover of the Student Support and Academic Enrichment (SSAE) grant. They then continue to decrease in the out years due to the loss of the SSAE grant, REAP, and Title IV.</a:t>
            </a:r>
          </a:p>
          <a:p>
            <a:r>
              <a:rPr lang="en-US" sz="1800" cap="none" dirty="0" smtClean="0">
                <a:latin typeface="Arial" panose="020B0604020202020204" pitchFamily="34" charset="0"/>
                <a:cs typeface="Arial" panose="020B0604020202020204" pitchFamily="34" charset="0"/>
              </a:rPr>
              <a:t>Other State revenues decrease in the budget year due to the loss of the one-time discretionary funding, Low Performing Students Block Grant, the Classified Professional Development Block Grant, and the reduction in the CTE Incentive Grant funding.  They then decrease in the out years due to the projected loss of CTE Incentive Grant funding.   </a:t>
            </a:r>
          </a:p>
          <a:p>
            <a:r>
              <a:rPr lang="en-US" sz="1800" cap="none" dirty="0" smtClean="0">
                <a:latin typeface="Arial" panose="020B0604020202020204" pitchFamily="34" charset="0"/>
                <a:cs typeface="Arial" panose="020B0604020202020204" pitchFamily="34" charset="0"/>
              </a:rPr>
              <a:t>Local revenues decrease due to the reduction in Special Ed funding and the loss of local donations</a:t>
            </a:r>
            <a:endParaRPr lang="en-US"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53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685800"/>
          </a:xfrm>
        </p:spPr>
        <p:txBody>
          <a:bodyPr/>
          <a:lstStyle/>
          <a:p>
            <a:pPr algn="ct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Expenditure Summary</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194039809"/>
              </p:ext>
            </p:extLst>
          </p:nvPr>
        </p:nvGraphicFramePr>
        <p:xfrm>
          <a:off x="152400" y="1676400"/>
          <a:ext cx="5943600" cy="470852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sz="quarter" idx="14"/>
          </p:nvPr>
        </p:nvSpPr>
        <p:spPr>
          <a:xfrm>
            <a:off x="6096000" y="1828800"/>
            <a:ext cx="2895600" cy="4068924"/>
          </a:xfrm>
        </p:spPr>
        <p:txBody>
          <a:bodyPr>
            <a:normAutofit fontScale="92500" lnSpcReduction="20000"/>
          </a:bodyPr>
          <a:lstStyle/>
          <a:p>
            <a:pPr algn="ctr">
              <a:buNone/>
            </a:pPr>
            <a:r>
              <a:rPr lang="en-US" sz="1400" b="1" u="sng" cap="none" dirty="0" smtClean="0">
                <a:latin typeface="Arial" panose="020B0604020202020204" pitchFamily="34" charset="0"/>
                <a:cs typeface="Arial" panose="020B0604020202020204" pitchFamily="34" charset="0"/>
              </a:rPr>
              <a:t>Expense Categories</a:t>
            </a:r>
          </a:p>
          <a:p>
            <a:pPr algn="ctr">
              <a:buNone/>
            </a:pPr>
            <a:endParaRPr lang="en-US" sz="1400" u="sng" cap="none" dirty="0" smtClean="0">
              <a:latin typeface="Calibri" panose="020F0502020204030204" pitchFamily="34" charset="0"/>
            </a:endParaRPr>
          </a:p>
          <a:p>
            <a:pPr>
              <a:buNone/>
            </a:pPr>
            <a:r>
              <a:rPr lang="en-US" sz="1400" cap="none" dirty="0" smtClean="0">
                <a:latin typeface="Arial" panose="020B0604020202020204" pitchFamily="34" charset="0"/>
                <a:cs typeface="Arial" panose="020B0604020202020204" pitchFamily="34" charset="0"/>
              </a:rPr>
              <a:t>Certificated Salaries</a:t>
            </a:r>
            <a:r>
              <a:rPr lang="en-US" sz="1400" cap="none" dirty="0" smtClean="0">
                <a:latin typeface="Calibri" panose="020F0502020204030204" pitchFamily="34" charset="0"/>
              </a:rPr>
              <a:t>	</a:t>
            </a:r>
            <a:r>
              <a:rPr lang="en-US" sz="1400" cap="none" dirty="0" smtClean="0">
                <a:latin typeface="Arial" panose="020B0604020202020204" pitchFamily="34" charset="0"/>
                <a:cs typeface="Arial" panose="020B0604020202020204" pitchFamily="34" charset="0"/>
              </a:rPr>
              <a:t>$7,803,204</a:t>
            </a:r>
          </a:p>
          <a:p>
            <a:pPr>
              <a:buNone/>
            </a:pPr>
            <a:r>
              <a:rPr lang="en-US" sz="1400" cap="none" dirty="0" smtClean="0">
                <a:latin typeface="Arial" panose="020B0604020202020204" pitchFamily="34" charset="0"/>
                <a:cs typeface="Arial" panose="020B0604020202020204" pitchFamily="34" charset="0"/>
              </a:rPr>
              <a:t>Classified Salaries</a:t>
            </a:r>
            <a:r>
              <a:rPr lang="en-US" sz="1400" cap="none" dirty="0" smtClean="0">
                <a:latin typeface="Calibri" panose="020F0502020204030204" pitchFamily="34" charset="0"/>
              </a:rPr>
              <a:t>	</a:t>
            </a:r>
            <a:r>
              <a:rPr lang="en-US" sz="1400" cap="none" dirty="0" smtClean="0">
                <a:latin typeface="Arial" panose="020B0604020202020204" pitchFamily="34" charset="0"/>
                <a:cs typeface="Arial" panose="020B0604020202020204" pitchFamily="34" charset="0"/>
              </a:rPr>
              <a:t>$2,958,516</a:t>
            </a:r>
          </a:p>
          <a:p>
            <a:pPr>
              <a:buNone/>
            </a:pPr>
            <a:r>
              <a:rPr lang="en-US" sz="1400" cap="none" dirty="0" err="1" smtClean="0">
                <a:latin typeface="Arial" panose="020B0604020202020204" pitchFamily="34" charset="0"/>
                <a:cs typeface="Arial" panose="020B0604020202020204" pitchFamily="34" charset="0"/>
              </a:rPr>
              <a:t>Mgmt</a:t>
            </a:r>
            <a:r>
              <a:rPr lang="en-US" sz="1400" cap="none" dirty="0" smtClean="0">
                <a:latin typeface="Arial" panose="020B0604020202020204" pitchFamily="34" charset="0"/>
                <a:cs typeface="Arial" panose="020B0604020202020204" pitchFamily="34" charset="0"/>
              </a:rPr>
              <a:t>/</a:t>
            </a:r>
            <a:r>
              <a:rPr lang="en-US" sz="1400" cap="none" dirty="0" err="1" smtClean="0">
                <a:latin typeface="Arial" panose="020B0604020202020204" pitchFamily="34" charset="0"/>
                <a:cs typeface="Arial" panose="020B0604020202020204" pitchFamily="34" charset="0"/>
              </a:rPr>
              <a:t>Supv</a:t>
            </a:r>
            <a:r>
              <a:rPr lang="en-US" sz="1400" cap="none" dirty="0" smtClean="0">
                <a:latin typeface="Arial" panose="020B0604020202020204" pitchFamily="34" charset="0"/>
                <a:cs typeface="Arial" panose="020B0604020202020204" pitchFamily="34" charset="0"/>
              </a:rPr>
              <a:t> Salaries	$1,542,820</a:t>
            </a:r>
          </a:p>
          <a:p>
            <a:pPr>
              <a:buNone/>
            </a:pPr>
            <a:r>
              <a:rPr lang="en-US" sz="1400" cap="none" dirty="0" smtClean="0">
                <a:latin typeface="Arial" panose="020B0604020202020204" pitchFamily="34" charset="0"/>
                <a:cs typeface="Arial" panose="020B0604020202020204" pitchFamily="34" charset="0"/>
              </a:rPr>
              <a:t>Employee Benefits	$5,138,744</a:t>
            </a:r>
          </a:p>
          <a:p>
            <a:pPr>
              <a:buNone/>
            </a:pPr>
            <a:r>
              <a:rPr lang="en-US" sz="1400" cap="none" dirty="0" smtClean="0">
                <a:latin typeface="Arial" panose="020B0604020202020204" pitchFamily="34" charset="0"/>
                <a:cs typeface="Arial" panose="020B0604020202020204" pitchFamily="34" charset="0"/>
              </a:rPr>
              <a:t>Books/Supplies	$1,206,260</a:t>
            </a:r>
          </a:p>
          <a:p>
            <a:pPr>
              <a:buNone/>
            </a:pPr>
            <a:r>
              <a:rPr lang="en-US" sz="1400" cap="none" dirty="0" smtClean="0">
                <a:latin typeface="Arial" panose="020B0604020202020204" pitchFamily="34" charset="0"/>
                <a:cs typeface="Arial" panose="020B0604020202020204" pitchFamily="34" charset="0"/>
              </a:rPr>
              <a:t>Services/Operating	$2,025,972</a:t>
            </a:r>
          </a:p>
          <a:p>
            <a:pPr>
              <a:buNone/>
            </a:pPr>
            <a:r>
              <a:rPr lang="en-US" sz="1400" cap="none" dirty="0" smtClean="0">
                <a:latin typeface="Arial" panose="020B0604020202020204" pitchFamily="34" charset="0"/>
                <a:cs typeface="Arial" panose="020B0604020202020204" pitchFamily="34" charset="0"/>
              </a:rPr>
              <a:t>Capital Outlay	$          -0-</a:t>
            </a:r>
          </a:p>
          <a:p>
            <a:pPr>
              <a:buNone/>
            </a:pPr>
            <a:r>
              <a:rPr lang="en-US" sz="1400" cap="none" dirty="0" smtClean="0">
                <a:latin typeface="Arial" panose="020B0604020202020204" pitchFamily="34" charset="0"/>
                <a:cs typeface="Arial" panose="020B0604020202020204" pitchFamily="34" charset="0"/>
              </a:rPr>
              <a:t>Other Outgo		$   253,755</a:t>
            </a:r>
          </a:p>
          <a:p>
            <a:pPr>
              <a:buNone/>
            </a:pPr>
            <a:r>
              <a:rPr lang="en-US" sz="1400" cap="none" dirty="0" smtClean="0">
                <a:latin typeface="Arial" panose="020B0604020202020204" pitchFamily="34" charset="0"/>
                <a:cs typeface="Arial" panose="020B0604020202020204" pitchFamily="34" charset="0"/>
              </a:rPr>
              <a:t>Transfers Out	</a:t>
            </a:r>
            <a:r>
              <a:rPr lang="en-US" sz="1400" u="sng" cap="none" dirty="0" smtClean="0">
                <a:latin typeface="Arial" panose="020B0604020202020204" pitchFamily="34" charset="0"/>
                <a:cs typeface="Arial" panose="020B0604020202020204" pitchFamily="34" charset="0"/>
              </a:rPr>
              <a:t>$   450,000</a:t>
            </a:r>
          </a:p>
          <a:p>
            <a:pPr>
              <a:buNone/>
            </a:pPr>
            <a:r>
              <a:rPr lang="en-US" sz="1400" b="1" cap="none" dirty="0" smtClean="0">
                <a:latin typeface="Arial" panose="020B0604020202020204" pitchFamily="34" charset="0"/>
                <a:cs typeface="Arial" panose="020B0604020202020204" pitchFamily="34" charset="0"/>
              </a:rPr>
              <a:t>Total Expenses            $21,379,271</a:t>
            </a:r>
            <a:endParaRPr lang="en-US" sz="1400" b="1" cap="none" dirty="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85800"/>
            <a:ext cx="7315200" cy="609600"/>
          </a:xfrm>
        </p:spPr>
        <p:txBody>
          <a:bodyPr>
            <a:normAutofit/>
          </a:bodyPr>
          <a:lstStyle/>
          <a:p>
            <a:pPr eaLnBrk="1" hangingPunct="1"/>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Projected Expenditures </a:t>
            </a:r>
          </a:p>
        </p:txBody>
      </p:sp>
      <p:sp>
        <p:nvSpPr>
          <p:cNvPr id="388099" name="Rectangle 3"/>
          <p:cNvSpPr>
            <a:spLocks noGrp="1" noChangeArrowheads="1"/>
          </p:cNvSpPr>
          <p:nvPr>
            <p:ph sz="quarter" idx="13"/>
          </p:nvPr>
        </p:nvSpPr>
        <p:spPr>
          <a:xfrm>
            <a:off x="533400" y="1371600"/>
            <a:ext cx="7848600" cy="5181600"/>
          </a:xfrm>
        </p:spPr>
        <p:txBody>
          <a:bodyPr>
            <a:noAutofit/>
          </a:bodyPr>
          <a:lstStyle/>
          <a:p>
            <a:pPr marL="274320" indent="-274320" eaLnBrk="1" fontAlgn="auto" hangingPunct="1">
              <a:lnSpc>
                <a:spcPct val="90000"/>
              </a:lnSpc>
              <a:spcAft>
                <a:spcPts val="0"/>
              </a:spcAft>
              <a:buClr>
                <a:schemeClr val="accent3"/>
              </a:buClr>
              <a:buFont typeface="Wingdings 2"/>
              <a:buChar char=""/>
              <a:defRPr/>
            </a:pPr>
            <a:endParaRPr lang="en-US"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cap="none" dirty="0" smtClean="0">
                <a:latin typeface="Arial" panose="020B0604020202020204" pitchFamily="34" charset="0"/>
                <a:cs typeface="Arial" panose="020B0604020202020204" pitchFamily="34" charset="0"/>
              </a:rPr>
              <a:t>Approximately 80% of school budgets are in employee wages and benefits.  When we develop a preliminary (publication) budget, a substantial amount of time is spent making sure all personnel costs are estimated as close as possible</a:t>
            </a:r>
          </a:p>
          <a:p>
            <a:pPr marL="0" indent="0" eaLnBrk="1" fontAlgn="auto" hangingPunct="1">
              <a:lnSpc>
                <a:spcPct val="90000"/>
              </a:lnSpc>
              <a:spcAft>
                <a:spcPts val="0"/>
              </a:spcAft>
              <a:buClr>
                <a:schemeClr val="accent3"/>
              </a:buClr>
              <a:buNone/>
              <a:defRPr/>
            </a:pPr>
            <a:endParaRPr lang="en-US" sz="1000"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cap="none" dirty="0" smtClean="0">
                <a:latin typeface="Arial" panose="020B0604020202020204" pitchFamily="34" charset="0"/>
                <a:cs typeface="Arial" panose="020B0604020202020204" pitchFamily="34" charset="0"/>
              </a:rPr>
              <a:t>Approximately 30% of employee costs are contributed to statutory benefits</a:t>
            </a:r>
          </a:p>
          <a:p>
            <a:pPr marL="0" indent="0" eaLnBrk="1" fontAlgn="auto" hangingPunct="1">
              <a:lnSpc>
                <a:spcPct val="90000"/>
              </a:lnSpc>
              <a:spcAft>
                <a:spcPts val="0"/>
              </a:spcAft>
              <a:buClr>
                <a:schemeClr val="accent3"/>
              </a:buClr>
              <a:buNone/>
              <a:defRPr/>
            </a:pPr>
            <a:endParaRPr lang="en-US" sz="1000"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cap="none" dirty="0" smtClean="0">
                <a:latin typeface="Arial" panose="020B0604020202020204" pitchFamily="34" charset="0"/>
                <a:cs typeface="Arial" panose="020B0604020202020204" pitchFamily="34" charset="0"/>
              </a:rPr>
              <a:t>The remaining expenditures for books, supplies, services and capital outlay make up the remaining 20% of the budget</a:t>
            </a:r>
          </a:p>
          <a:p>
            <a:pPr marL="0" indent="0" eaLnBrk="1" fontAlgn="auto" hangingPunct="1">
              <a:lnSpc>
                <a:spcPct val="90000"/>
              </a:lnSpc>
              <a:spcAft>
                <a:spcPts val="0"/>
              </a:spcAft>
              <a:buClr>
                <a:schemeClr val="accent3"/>
              </a:buClr>
              <a:buNone/>
              <a:defRPr/>
            </a:pPr>
            <a:endParaRPr lang="en-US" sz="1000" cap="none" dirty="0" smtClean="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Clr>
                <a:schemeClr val="accent3"/>
              </a:buClr>
              <a:buFont typeface="Wingdings 2"/>
              <a:buChar char=""/>
              <a:defRPr/>
            </a:pPr>
            <a:r>
              <a:rPr lang="en-US" cap="none" dirty="0" smtClean="0">
                <a:latin typeface="Arial" panose="020B0604020202020204" pitchFamily="34" charset="0"/>
                <a:cs typeface="Arial" panose="020B0604020202020204" pitchFamily="34" charset="0"/>
              </a:rPr>
              <a:t>A 1% variance in our personnel budget amounts to approximately $174,433</a:t>
            </a:r>
          </a:p>
          <a:p>
            <a:pPr marL="0" indent="0" eaLnBrk="1" fontAlgn="auto" hangingPunct="1">
              <a:lnSpc>
                <a:spcPct val="90000"/>
              </a:lnSpc>
              <a:spcAft>
                <a:spcPts val="0"/>
              </a:spcAft>
              <a:buClr>
                <a:schemeClr val="accent3"/>
              </a:buClr>
              <a:buNone/>
              <a:defRPr/>
            </a:pPr>
            <a:endParaRPr lang="en-US" sz="1000" cap="none" dirty="0" smtClean="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04850"/>
            <a:ext cx="8763000" cy="742950"/>
          </a:xfrm>
        </p:spPr>
        <p:txBody>
          <a:bodyPr>
            <a:noAutofit/>
          </a:bodyPr>
          <a:lstStyle/>
          <a:p>
            <a:pPr eaLnBrk="1" hangingPunct="1"/>
            <a:r>
              <a:rPr lang="en-US" sz="3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Projected Expenditures (Cont’d)</a:t>
            </a:r>
          </a:p>
        </p:txBody>
      </p:sp>
      <p:sp>
        <p:nvSpPr>
          <p:cNvPr id="15363" name="Content Placeholder 2"/>
          <p:cNvSpPr>
            <a:spLocks noGrp="1"/>
          </p:cNvSpPr>
          <p:nvPr>
            <p:ph sz="quarter" idx="13"/>
          </p:nvPr>
        </p:nvSpPr>
        <p:spPr>
          <a:xfrm>
            <a:off x="481717" y="1676400"/>
            <a:ext cx="8229600" cy="4648200"/>
          </a:xfrm>
        </p:spPr>
        <p:txBody>
          <a:bodyPr>
            <a:normAutofit fontScale="62500" lnSpcReduction="20000"/>
          </a:bodyPr>
          <a:lstStyle/>
          <a:p>
            <a:pPr eaLnBrk="1" hangingPunct="1">
              <a:defRPr/>
            </a:pPr>
            <a:r>
              <a:rPr lang="en-US" sz="2900" cap="none" dirty="0" smtClean="0">
                <a:latin typeface="Arial" panose="020B0604020202020204" pitchFamily="34" charset="0"/>
                <a:cs typeface="Arial" panose="020B0604020202020204" pitchFamily="34" charset="0"/>
              </a:rPr>
              <a:t>Step &amp; column costs have been included in the budget and both out years</a:t>
            </a:r>
          </a:p>
          <a:p>
            <a:pPr eaLnBrk="1" hangingPunct="1">
              <a:defRPr/>
            </a:pPr>
            <a:r>
              <a:rPr lang="en-US" sz="2900" cap="none" dirty="0" smtClean="0">
                <a:latin typeface="Arial" panose="020B0604020202020204" pitchFamily="34" charset="0"/>
                <a:cs typeface="Arial" panose="020B0604020202020204" pitchFamily="34" charset="0"/>
              </a:rPr>
              <a:t>STRS and PERS rate increases are reflected -</a:t>
            </a:r>
          </a:p>
          <a:p>
            <a:pPr marL="0" indent="0" eaLnBrk="1" hangingPunct="1">
              <a:buNone/>
              <a:defRPr/>
            </a:pPr>
            <a:r>
              <a:rPr lang="en-US" sz="2900" cap="none" dirty="0" smtClean="0">
                <a:latin typeface="Arial" panose="020B0604020202020204" pitchFamily="34" charset="0"/>
                <a:cs typeface="Arial" panose="020B0604020202020204" pitchFamily="34" charset="0"/>
              </a:rPr>
              <a:t>		</a:t>
            </a:r>
            <a:r>
              <a:rPr lang="en-US" sz="2900" u="sng" cap="none" dirty="0" smtClean="0">
                <a:latin typeface="Arial" panose="020B0604020202020204" pitchFamily="34" charset="0"/>
                <a:cs typeface="Arial" panose="020B0604020202020204" pitchFamily="34" charset="0"/>
              </a:rPr>
              <a:t>2019-20</a:t>
            </a:r>
            <a:r>
              <a:rPr lang="en-US" sz="2900" cap="none" dirty="0" smtClean="0">
                <a:latin typeface="Arial" panose="020B0604020202020204" pitchFamily="34" charset="0"/>
                <a:cs typeface="Arial" panose="020B0604020202020204" pitchFamily="34" charset="0"/>
              </a:rPr>
              <a:t>		</a:t>
            </a:r>
            <a:r>
              <a:rPr lang="en-US" sz="2900" u="sng" cap="none" dirty="0" smtClean="0">
                <a:latin typeface="Arial" panose="020B0604020202020204" pitchFamily="34" charset="0"/>
                <a:cs typeface="Arial" panose="020B0604020202020204" pitchFamily="34" charset="0"/>
              </a:rPr>
              <a:t>2020-21</a:t>
            </a:r>
            <a:r>
              <a:rPr lang="en-US" sz="2900" cap="none" dirty="0" smtClean="0">
                <a:latin typeface="Arial" panose="020B0604020202020204" pitchFamily="34" charset="0"/>
                <a:cs typeface="Arial" panose="020B0604020202020204" pitchFamily="34" charset="0"/>
              </a:rPr>
              <a:t>		</a:t>
            </a:r>
            <a:r>
              <a:rPr lang="en-US" sz="2900" u="sng" cap="none" dirty="0" smtClean="0">
                <a:latin typeface="Arial" panose="020B0604020202020204" pitchFamily="34" charset="0"/>
                <a:cs typeface="Arial" panose="020B0604020202020204" pitchFamily="34" charset="0"/>
              </a:rPr>
              <a:t>2021-22</a:t>
            </a:r>
          </a:p>
          <a:p>
            <a:pPr marL="0" indent="0" eaLnBrk="1" hangingPunct="1">
              <a:buNone/>
              <a:defRPr/>
            </a:pPr>
            <a:r>
              <a:rPr lang="en-US" sz="2900" cap="none" dirty="0" smtClean="0">
                <a:latin typeface="Arial" panose="020B0604020202020204" pitchFamily="34" charset="0"/>
                <a:cs typeface="Arial" panose="020B0604020202020204" pitchFamily="34" charset="0"/>
              </a:rPr>
              <a:t>	STRS	18.130%		19.100%		19.100%</a:t>
            </a:r>
          </a:p>
          <a:p>
            <a:pPr marL="0" indent="0" eaLnBrk="1" hangingPunct="1">
              <a:buNone/>
              <a:defRPr/>
            </a:pPr>
            <a:r>
              <a:rPr lang="en-US" sz="2900" cap="none" dirty="0">
                <a:latin typeface="Arial" panose="020B0604020202020204" pitchFamily="34" charset="0"/>
                <a:cs typeface="Arial" panose="020B0604020202020204" pitchFamily="34" charset="0"/>
              </a:rPr>
              <a:t>	</a:t>
            </a:r>
            <a:r>
              <a:rPr lang="en-US" sz="2900" cap="none" dirty="0" smtClean="0">
                <a:latin typeface="Arial" panose="020B0604020202020204" pitchFamily="34" charset="0"/>
                <a:cs typeface="Arial" panose="020B0604020202020204" pitchFamily="34" charset="0"/>
              </a:rPr>
              <a:t>PERS	20.733%		23.600%		24.900%</a:t>
            </a:r>
          </a:p>
          <a:p>
            <a:pPr marL="0" indent="0" eaLnBrk="1" hangingPunct="1">
              <a:buNone/>
              <a:defRPr/>
            </a:pPr>
            <a:endParaRPr lang="en-US" sz="2900" cap="none" dirty="0" smtClean="0">
              <a:latin typeface="Arial" panose="020B0604020202020204" pitchFamily="34" charset="0"/>
              <a:cs typeface="Arial" panose="020B0604020202020204" pitchFamily="34" charset="0"/>
            </a:endParaRPr>
          </a:p>
          <a:p>
            <a:pPr eaLnBrk="1" hangingPunct="1">
              <a:defRPr/>
            </a:pPr>
            <a:r>
              <a:rPr lang="en-US" sz="2900" cap="none" dirty="0" smtClean="0">
                <a:latin typeface="Arial" panose="020B0604020202020204" pitchFamily="34" charset="0"/>
                <a:cs typeface="Arial" panose="020B0604020202020204" pitchFamily="34" charset="0"/>
              </a:rPr>
              <a:t>Materials, supplies, services and operating budgets decrease in the budget year due to the loss of funding sources mentioned previously and then increase in the third year out due to continual cost increases</a:t>
            </a:r>
          </a:p>
          <a:p>
            <a:pPr eaLnBrk="1" hangingPunct="1">
              <a:defRPr/>
            </a:pPr>
            <a:r>
              <a:rPr lang="en-US" sz="2900" cap="none" dirty="0" smtClean="0">
                <a:latin typeface="Arial" panose="020B0604020202020204" pitchFamily="34" charset="0"/>
                <a:cs typeface="Arial" panose="020B0604020202020204" pitchFamily="34" charset="0"/>
              </a:rPr>
              <a:t>Other Outgo budgets have increased in all years due to Special Ed cost increases and anticipated contributions to support transportation, cafeteria, deferred maintenance, and capital outlay</a:t>
            </a:r>
            <a:endParaRPr lang="en-US" sz="2900" dirty="0" smtClean="0">
              <a:latin typeface="Arial" panose="020B0604020202020204" pitchFamily="34" charset="0"/>
              <a:cs typeface="Arial" panose="020B0604020202020204" pitchFamily="34" charset="0"/>
            </a:endParaRPr>
          </a:p>
          <a:p>
            <a:pPr eaLnBrk="1" hangingPunct="1">
              <a:buFont typeface="Wingdings 2" pitchFamily="18" charset="2"/>
              <a:buNone/>
              <a:defRPr/>
            </a:pPr>
            <a:endParaRPr lang="en-US" sz="2800" dirty="0" smtClean="0">
              <a:latin typeface="+mj-lt"/>
            </a:endParaRPr>
          </a:p>
          <a:p>
            <a:pPr eaLnBrk="1" hangingPunct="1">
              <a:buFont typeface="Wingdings 2" pitchFamily="18" charset="2"/>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57119159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332" y="618519"/>
            <a:ext cx="7773338" cy="981682"/>
          </a:xfrm>
        </p:spPr>
        <p:txBody>
          <a:bodyPr/>
          <a:lstStyle/>
          <a:p>
            <a:pPr>
              <a:defRPr/>
            </a:pPr>
            <a:r>
              <a:rPr lang="en-US" sz="3700" dirty="0" smtClean="0">
                <a:latin typeface="Arial" panose="020B0604020202020204" pitchFamily="34" charset="0"/>
                <a:cs typeface="Arial" panose="020B0604020202020204" pitchFamily="34" charset="0"/>
              </a:rPr>
              <a:t>Multi-Year Projection</a:t>
            </a:r>
          </a:p>
        </p:txBody>
      </p:sp>
      <p:sp>
        <p:nvSpPr>
          <p:cNvPr id="33795" name="Content Placeholder 2"/>
          <p:cNvSpPr>
            <a:spLocks noGrp="1"/>
          </p:cNvSpPr>
          <p:nvPr>
            <p:ph sz="quarter" idx="13"/>
          </p:nvPr>
        </p:nvSpPr>
        <p:spPr>
          <a:xfrm>
            <a:off x="457201" y="1600201"/>
            <a:ext cx="8229600" cy="4525962"/>
          </a:xfrm>
          <a:prstGeom prst="rect">
            <a:avLst/>
          </a:prstGeom>
        </p:spPr>
        <p:txBody>
          <a:bodyPr>
            <a:normAutofit fontScale="85000" lnSpcReduction="20000"/>
          </a:bodyPr>
          <a:lstStyle/>
          <a:p>
            <a:r>
              <a:rPr lang="en-US" altLang="en-US" sz="2200" cap="none" dirty="0" smtClean="0">
                <a:latin typeface="Arial" panose="020B0604020202020204" pitchFamily="34" charset="0"/>
                <a:cs typeface="Arial" panose="020B0604020202020204" pitchFamily="34" charset="0"/>
              </a:rPr>
              <a:t>Summarizes revenues and expenditures</a:t>
            </a:r>
          </a:p>
          <a:p>
            <a:pPr>
              <a:buFont typeface="Wingdings" panose="05000000000000000000" pitchFamily="2" charset="2"/>
              <a:buNone/>
            </a:pPr>
            <a:r>
              <a:rPr lang="en-US" altLang="en-US" sz="2200" cap="none" dirty="0" smtClean="0">
                <a:latin typeface="Arial" panose="020B0604020202020204" pitchFamily="34" charset="0"/>
                <a:cs typeface="Arial" panose="020B0604020202020204" pitchFamily="34" charset="0"/>
              </a:rPr>
              <a:t>		-  </a:t>
            </a:r>
            <a:r>
              <a:rPr lang="en-US" altLang="en-US" sz="2000" cap="none" dirty="0" smtClean="0">
                <a:latin typeface="Arial" panose="020B0604020202020204" pitchFamily="34" charset="0"/>
                <a:cs typeface="Arial" panose="020B0604020202020204" pitchFamily="34" charset="0"/>
              </a:rPr>
              <a:t>Current budget</a:t>
            </a:r>
          </a:p>
          <a:p>
            <a:pPr>
              <a:buFont typeface="Wingdings" panose="05000000000000000000" pitchFamily="2" charset="2"/>
              <a:buNone/>
            </a:pPr>
            <a:r>
              <a:rPr lang="en-US" altLang="en-US" sz="2000" cap="none" dirty="0" smtClean="0">
                <a:latin typeface="Arial" panose="020B0604020202020204" pitchFamily="34" charset="0"/>
                <a:cs typeface="Arial" panose="020B0604020202020204" pitchFamily="34" charset="0"/>
              </a:rPr>
              <a:t>		-  Projects next two years of budgets</a:t>
            </a:r>
          </a:p>
          <a:p>
            <a:r>
              <a:rPr lang="en-US" altLang="en-US" sz="2200" cap="none" dirty="0" smtClean="0">
                <a:latin typeface="Arial" panose="020B0604020202020204" pitchFamily="34" charset="0"/>
                <a:cs typeface="Arial" panose="020B0604020202020204" pitchFamily="34" charset="0"/>
              </a:rPr>
              <a:t>Requirement per AB 1200 &amp; AB 2756</a:t>
            </a:r>
          </a:p>
          <a:p>
            <a:r>
              <a:rPr lang="en-US" altLang="en-US" sz="2200" cap="none" dirty="0" smtClean="0">
                <a:latin typeface="Arial" panose="020B0604020202020204" pitchFamily="34" charset="0"/>
                <a:cs typeface="Arial" panose="020B0604020202020204" pitchFamily="34" charset="0"/>
              </a:rPr>
              <a:t>Gives the district a look at what the future holds if all variables remained status quo</a:t>
            </a:r>
          </a:p>
          <a:p>
            <a:r>
              <a:rPr lang="en-US" altLang="en-US" sz="2200" cap="none" dirty="0" smtClean="0">
                <a:latin typeface="Arial" panose="020B0604020202020204" pitchFamily="34" charset="0"/>
                <a:cs typeface="Arial" panose="020B0604020202020204" pitchFamily="34" charset="0"/>
              </a:rPr>
              <a:t>MYPs are projections, not forecasts</a:t>
            </a:r>
          </a:p>
          <a:p>
            <a:pPr>
              <a:buFont typeface="Wingdings 2" panose="05020102010507070707" pitchFamily="18" charset="2"/>
              <a:buNone/>
            </a:pPr>
            <a:r>
              <a:rPr lang="en-US" altLang="en-US" sz="2200" cap="none" dirty="0" smtClean="0">
                <a:latin typeface="Arial" panose="020B0604020202020204" pitchFamily="34" charset="0"/>
                <a:cs typeface="Arial" panose="020B0604020202020204" pitchFamily="34" charset="0"/>
              </a:rPr>
              <a:t>		</a:t>
            </a:r>
            <a:r>
              <a:rPr lang="en-US" altLang="en-US" sz="2000" cap="none" dirty="0" smtClean="0">
                <a:latin typeface="Arial" panose="020B0604020202020204" pitchFamily="34" charset="0"/>
                <a:cs typeface="Arial" panose="020B0604020202020204" pitchFamily="34" charset="0"/>
              </a:rPr>
              <a:t>-  Projections are the mathematical result of today’s decisions based on a 	   given set of assumptions</a:t>
            </a:r>
          </a:p>
          <a:p>
            <a:pPr>
              <a:buFont typeface="Wingdings 2" panose="05020102010507070707" pitchFamily="18" charset="2"/>
              <a:buNone/>
            </a:pPr>
            <a:r>
              <a:rPr lang="en-US" altLang="en-US" sz="2000" cap="none" dirty="0" smtClean="0">
                <a:latin typeface="Arial" panose="020B0604020202020204" pitchFamily="34" charset="0"/>
                <a:cs typeface="Arial" panose="020B0604020202020204" pitchFamily="34" charset="0"/>
              </a:rPr>
              <a:t>		-  Forecasts are predictions for the future</a:t>
            </a:r>
          </a:p>
          <a:p>
            <a:pPr>
              <a:buFont typeface="Wingdings 2" panose="05020102010507070707" pitchFamily="18" charset="2"/>
              <a:buNone/>
            </a:pPr>
            <a:r>
              <a:rPr lang="en-US" altLang="en-US" sz="2000" cap="none" dirty="0" smtClean="0">
                <a:latin typeface="Arial" panose="020B0604020202020204" pitchFamily="34" charset="0"/>
                <a:cs typeface="Arial" panose="020B0604020202020204" pitchFamily="34" charset="0"/>
              </a:rPr>
              <a:t>		-  Projections are expected to change as various factors change – they 	   are not predictions</a:t>
            </a:r>
          </a:p>
          <a:p>
            <a:pPr>
              <a:buFont typeface="Wingdings" panose="05000000000000000000" pitchFamily="2" charset="2"/>
              <a:buNone/>
            </a:pPr>
            <a:endParaRPr lang="en-US" altLang="en-US" sz="2200" dirty="0" smtClean="0"/>
          </a:p>
        </p:txBody>
      </p:sp>
    </p:spTree>
    <p:extLst>
      <p:ext uri="{BB962C8B-B14F-4D97-AF65-F5344CB8AC3E}">
        <p14:creationId xmlns:p14="http://schemas.microsoft.com/office/powerpoint/2010/main" val="135384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228600"/>
            <a:ext cx="8915400" cy="1143000"/>
          </a:xfrm>
        </p:spPr>
        <p:txBody>
          <a:bodyPr>
            <a:noAutofit/>
          </a:bodyPr>
          <a:lstStyle/>
          <a:p>
            <a:pPr eaLnBrk="1" hangingPunct="1"/>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Fund </a:t>
            </a:r>
            <a:b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Multi-Year Projection</a:t>
            </a:r>
          </a:p>
        </p:txBody>
      </p:sp>
      <p:graphicFrame>
        <p:nvGraphicFramePr>
          <p:cNvPr id="470125" name="Group 109"/>
          <p:cNvGraphicFramePr>
            <a:graphicFrameLocks noGrp="1"/>
          </p:cNvGraphicFramePr>
          <p:nvPr>
            <p:ph type="tbl" idx="1"/>
            <p:extLst>
              <p:ext uri="{D42A27DB-BD31-4B8C-83A1-F6EECF244321}">
                <p14:modId xmlns:p14="http://schemas.microsoft.com/office/powerpoint/2010/main" val="1985607267"/>
              </p:ext>
            </p:extLst>
          </p:nvPr>
        </p:nvGraphicFramePr>
        <p:xfrm>
          <a:off x="60489" y="1066800"/>
          <a:ext cx="8991600" cy="5583238"/>
        </p:xfrm>
        <a:graphic>
          <a:graphicData uri="http://schemas.openxmlformats.org/drawingml/2006/table">
            <a:tbl>
              <a:tblPr/>
              <a:tblGrid>
                <a:gridCol w="4953000"/>
                <a:gridCol w="1206500"/>
                <a:gridCol w="1416050"/>
                <a:gridCol w="1416050"/>
              </a:tblGrid>
              <a:tr h="911225">
                <a:tc>
                  <a:txBody>
                    <a:bodyPr/>
                    <a:lstStyle/>
                    <a:p>
                      <a:endParaRPr lang="en-US" sz="1400" dirty="0"/>
                    </a:p>
                  </a:txBody>
                  <a:tcPr anchor="b" horzOverflow="overflow">
                    <a:lnL cap="flat">
                      <a:noFill/>
                    </a:lnL>
                    <a:lnR>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charset="0"/>
                          <a:cs typeface="Arial" charset="0"/>
                        </a:rPr>
                        <a:t>2019-20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charset="0"/>
                          <a:cs typeface="Arial" charset="0"/>
                        </a:rPr>
                        <a:t>2020-21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charset="0"/>
                          <a:cs typeface="Arial" charset="0"/>
                        </a:rPr>
                        <a:t>2021-22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Beginning Fund Balance</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2,403,152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2,403,152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2,521,829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Revenues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21,379,271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21,884,346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22,391,505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Expenses</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21,379,271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21,765,669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22,172,484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36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Net Increase/(Decrease)</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118,677</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219,021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5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Projected Ending Fund Balance</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2,403,152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2,521,829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2,740,850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1874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r>
              <a:tr h="32067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Assigned/Committed</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730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cs typeface="Arial" pitchFamily="34" charset="0"/>
                        </a:rPr>
                        <a:t>Medi</a:t>
                      </a:r>
                      <a:r>
                        <a:rPr kumimoji="0" lang="en-US" sz="1300" b="0" i="0" u="none" strike="noStrike" cap="none" normalizeH="0" baseline="0" dirty="0" smtClean="0">
                          <a:ln>
                            <a:noFill/>
                          </a:ln>
                          <a:solidFill>
                            <a:schemeClr val="tx1"/>
                          </a:solidFill>
                          <a:effectLst/>
                          <a:latin typeface="Arial" pitchFamily="34" charset="0"/>
                          <a:cs typeface="Arial" pitchFamily="34" charset="0"/>
                        </a:rPr>
                        <a:t>-Cal Billing, Prop 39, Low Performing Student Grant</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147,279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730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One-time Discretionary Funds for MAA </a:t>
                      </a:r>
                      <a:r>
                        <a:rPr kumimoji="0" lang="en-US" sz="1400" b="0" i="0" u="none" strike="noStrike" cap="none" normalizeH="0" baseline="0" dirty="0" err="1" smtClean="0">
                          <a:ln>
                            <a:noFill/>
                          </a:ln>
                          <a:solidFill>
                            <a:schemeClr val="tx1"/>
                          </a:solidFill>
                          <a:effectLst/>
                          <a:latin typeface="Arial" pitchFamily="34" charset="0"/>
                          <a:cs typeface="Arial" pitchFamily="34" charset="0"/>
                        </a:rPr>
                        <a:t>Billback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139,449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139,449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139,449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Designated for Economic Uncertainties–10% (Board Policy)</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2,116,424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2,176,567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2,217,249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Unrestricted/Undesignated</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205,813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384,152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829282"/>
          </a:xfrm>
        </p:spPr>
        <p:txBody>
          <a:bodyPr/>
          <a:lstStyle/>
          <a:p>
            <a:r>
              <a:rPr lang="en-US" dirty="0" smtClean="0">
                <a:latin typeface="Arial" panose="020B0604020202020204" pitchFamily="34" charset="0"/>
                <a:cs typeface="Arial" panose="020B0604020202020204" pitchFamily="34" charset="0"/>
              </a:rPr>
              <a:t>Multiyear projection</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3"/>
          </p:nvPr>
        </p:nvSpPr>
        <p:spPr>
          <a:xfrm>
            <a:off x="676718" y="1905000"/>
            <a:ext cx="7772870" cy="4038600"/>
          </a:xfrm>
        </p:spPr>
        <p:txBody>
          <a:bodyPr>
            <a:normAutofit fontScale="92500" lnSpcReduction="10000"/>
          </a:bodyPr>
          <a:lstStyle/>
          <a:p>
            <a:r>
              <a:rPr lang="en-US" sz="2400" cap="none" dirty="0" smtClean="0">
                <a:latin typeface="Arial" panose="020B0604020202020204" pitchFamily="34" charset="0"/>
                <a:cs typeface="Arial" panose="020B0604020202020204" pitchFamily="34" charset="0"/>
              </a:rPr>
              <a:t>MYP includes substantial projected enrollment growth based on feeder schools enrollment numbers</a:t>
            </a:r>
          </a:p>
          <a:p>
            <a:r>
              <a:rPr lang="en-US" sz="2400" cap="none" dirty="0" smtClean="0">
                <a:latin typeface="Arial" panose="020B0604020202020204" pitchFamily="34" charset="0"/>
                <a:cs typeface="Arial" panose="020B0604020202020204" pitchFamily="34" charset="0"/>
              </a:rPr>
              <a:t>Not all additional staffing needs have been budgeted at this time</a:t>
            </a:r>
          </a:p>
          <a:p>
            <a:pPr marL="0" indent="0">
              <a:buNone/>
            </a:pPr>
            <a:endParaRPr lang="en-US" sz="1000" cap="none" dirty="0" smtClean="0">
              <a:latin typeface="Arial" panose="020B0604020202020204" pitchFamily="34" charset="0"/>
              <a:cs typeface="Arial" panose="020B0604020202020204" pitchFamily="34" charset="0"/>
            </a:endParaRPr>
          </a:p>
          <a:p>
            <a:r>
              <a:rPr lang="en-US" sz="2400" cap="none" dirty="0" smtClean="0">
                <a:latin typeface="Arial" panose="020B0604020202020204" pitchFamily="34" charset="0"/>
                <a:cs typeface="Arial" panose="020B0604020202020204" pitchFamily="34" charset="0"/>
              </a:rPr>
              <a:t>Budget aligns with the Program </a:t>
            </a:r>
            <a:r>
              <a:rPr lang="en-US" sz="2400" cap="none" dirty="0">
                <a:latin typeface="Arial" panose="020B0604020202020204" pitchFamily="34" charset="0"/>
                <a:cs typeface="Arial" panose="020B0604020202020204" pitchFamily="34" charset="0"/>
              </a:rPr>
              <a:t>S</a:t>
            </a:r>
            <a:r>
              <a:rPr lang="en-US" sz="2400" cap="none" dirty="0" smtClean="0">
                <a:latin typeface="Arial" panose="020B0604020202020204" pitchFamily="34" charset="0"/>
                <a:cs typeface="Arial" panose="020B0604020202020204" pitchFamily="34" charset="0"/>
              </a:rPr>
              <a:t>ustainability and Future Reserve Plan, and the LCAP goals and actions</a:t>
            </a:r>
          </a:p>
          <a:p>
            <a:pPr marL="0" indent="0">
              <a:buNone/>
            </a:pPr>
            <a:endParaRPr lang="en-US" sz="1000" cap="none" dirty="0" smtClean="0">
              <a:latin typeface="Arial" panose="020B0604020202020204" pitchFamily="34" charset="0"/>
              <a:cs typeface="Arial" panose="020B0604020202020204" pitchFamily="34" charset="0"/>
            </a:endParaRPr>
          </a:p>
          <a:p>
            <a:r>
              <a:rPr lang="en-US" sz="2400" cap="none" dirty="0" smtClean="0">
                <a:latin typeface="Arial" panose="020B0604020202020204" pitchFamily="34" charset="0"/>
                <a:cs typeface="Arial" panose="020B0604020202020204" pitchFamily="34" charset="0"/>
              </a:rPr>
              <a:t>Projects a balanced budget for 2019-20 and a positive ending fund balance growth in the out years </a:t>
            </a:r>
            <a:endParaRPr lang="en-U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2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04850"/>
            <a:ext cx="8153400" cy="742950"/>
          </a:xfrm>
        </p:spPr>
        <p:txBody>
          <a:bodyPr>
            <a:normAutofit/>
          </a:bodyPr>
          <a:lstStyle/>
          <a:p>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Upcoming</a:t>
            </a:r>
          </a:p>
        </p:txBody>
      </p:sp>
      <p:sp>
        <p:nvSpPr>
          <p:cNvPr id="3" name="Content Placeholder 2"/>
          <p:cNvSpPr>
            <a:spLocks noGrp="1"/>
          </p:cNvSpPr>
          <p:nvPr>
            <p:ph sz="quarter" idx="13"/>
          </p:nvPr>
        </p:nvSpPr>
        <p:spPr>
          <a:xfrm>
            <a:off x="457200" y="1600200"/>
            <a:ext cx="8229600" cy="4876800"/>
          </a:xfrm>
        </p:spPr>
        <p:txBody>
          <a:bodyPr>
            <a:normAutofit/>
          </a:bodyPr>
          <a:lstStyle/>
          <a:p>
            <a:pPr>
              <a:defRPr/>
            </a:pPr>
            <a:r>
              <a:rPr lang="en-US" sz="2400" cap="none" dirty="0" smtClean="0">
                <a:latin typeface="Arial" panose="020B0604020202020204" pitchFamily="34" charset="0"/>
                <a:cs typeface="Arial" panose="020B0604020202020204" pitchFamily="34" charset="0"/>
              </a:rPr>
              <a:t>Governor is expected to approve the 2019-20 state budget by June 30, 2019</a:t>
            </a:r>
          </a:p>
          <a:p>
            <a:pPr marL="0" indent="0">
              <a:buNone/>
              <a:defRPr/>
            </a:pPr>
            <a:endParaRPr lang="en-US" sz="1000" cap="none" dirty="0" smtClean="0">
              <a:latin typeface="Arial" panose="020B0604020202020204" pitchFamily="34" charset="0"/>
              <a:cs typeface="Arial" panose="020B0604020202020204" pitchFamily="34" charset="0"/>
            </a:endParaRPr>
          </a:p>
          <a:p>
            <a:pPr>
              <a:defRPr/>
            </a:pPr>
            <a:r>
              <a:rPr lang="en-US" sz="2400" cap="none" dirty="0" smtClean="0">
                <a:latin typeface="Arial" panose="020B0604020202020204" pitchFamily="34" charset="0"/>
                <a:cs typeface="Arial" panose="020B0604020202020204" pitchFamily="34" charset="0"/>
              </a:rPr>
              <a:t>Work on closing the books for 2018-19</a:t>
            </a:r>
          </a:p>
          <a:p>
            <a:pPr marL="0" indent="0">
              <a:buNone/>
              <a:defRPr/>
            </a:pPr>
            <a:endParaRPr lang="en-US" sz="1000" cap="none" dirty="0" smtClean="0">
              <a:latin typeface="Arial" panose="020B0604020202020204" pitchFamily="34" charset="0"/>
              <a:cs typeface="Arial" panose="020B0604020202020204" pitchFamily="34" charset="0"/>
            </a:endParaRPr>
          </a:p>
          <a:p>
            <a:pPr>
              <a:defRPr/>
            </a:pPr>
            <a:r>
              <a:rPr lang="en-US" sz="2400" cap="none" dirty="0" smtClean="0">
                <a:latin typeface="Arial" panose="020B0604020202020204" pitchFamily="34" charset="0"/>
                <a:cs typeface="Arial" panose="020B0604020202020204" pitchFamily="34" charset="0"/>
              </a:rPr>
              <a:t>Bring 2018-19 Unaudited Actuals to the </a:t>
            </a:r>
            <a:r>
              <a:rPr lang="en-US" sz="2400" cap="none" dirty="0">
                <a:latin typeface="Arial" panose="020B0604020202020204" pitchFamily="34" charset="0"/>
                <a:cs typeface="Arial" panose="020B0604020202020204" pitchFamily="34" charset="0"/>
              </a:rPr>
              <a:t>S</a:t>
            </a:r>
            <a:r>
              <a:rPr lang="en-US" sz="2400" cap="none" dirty="0" smtClean="0">
                <a:latin typeface="Arial" panose="020B0604020202020204" pitchFamily="34" charset="0"/>
                <a:cs typeface="Arial" panose="020B0604020202020204" pitchFamily="34" charset="0"/>
              </a:rPr>
              <a:t>eptember Board meeting for approval</a:t>
            </a:r>
          </a:p>
          <a:p>
            <a:pPr marL="0" indent="0">
              <a:buNone/>
              <a:defRPr/>
            </a:pPr>
            <a:endParaRPr lang="en-US" sz="1000" cap="none" dirty="0" smtClean="0">
              <a:latin typeface="Arial" panose="020B0604020202020204" pitchFamily="34" charset="0"/>
              <a:cs typeface="Arial" panose="020B0604020202020204" pitchFamily="34" charset="0"/>
            </a:endParaRPr>
          </a:p>
          <a:p>
            <a:pPr>
              <a:defRPr/>
            </a:pPr>
            <a:r>
              <a:rPr lang="en-US" sz="2400" cap="none" dirty="0" smtClean="0">
                <a:latin typeface="Arial" panose="020B0604020202020204" pitchFamily="34" charset="0"/>
                <a:cs typeface="Arial" panose="020B0604020202020204" pitchFamily="34" charset="0"/>
              </a:rPr>
              <a:t>Auditors will be back in October to finalize the closing of the books</a:t>
            </a:r>
          </a:p>
          <a:p>
            <a:pPr>
              <a:buFont typeface="Wingdings 2" pitchFamily="18" charset="2"/>
              <a:buNone/>
              <a:defRPr/>
            </a:pPr>
            <a:endParaRPr lang="en-US" sz="3200" dirty="0" smtClean="0">
              <a:latin typeface="+mj-lt"/>
            </a:endParaRPr>
          </a:p>
          <a:p>
            <a:pPr>
              <a:buFont typeface="Wingdings 2" pitchFamily="18" charset="2"/>
              <a:buNone/>
              <a:defRPr/>
            </a:pPr>
            <a:endParaRPr lang="en-US" dirty="0" smtClean="0">
              <a:latin typeface="+mj-lt"/>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0" name="Rectangle 6"/>
          <p:cNvSpPr>
            <a:spLocks noGrp="1" noChangeArrowheads="1"/>
          </p:cNvSpPr>
          <p:nvPr>
            <p:ph type="title"/>
          </p:nvPr>
        </p:nvSpPr>
        <p:spPr>
          <a:xfrm>
            <a:off x="1981200" y="2514600"/>
            <a:ext cx="4953000" cy="1139825"/>
          </a:xfrm>
        </p:spPr>
        <p:txBody>
          <a:bodyPr>
            <a:normAutofit fontScale="90000"/>
          </a:bodyPr>
          <a:lstStyle/>
          <a:p>
            <a:pPr eaLnBrk="1" fontAlgn="auto" hangingPunct="1">
              <a:spcAft>
                <a:spcPts val="0"/>
              </a:spcAft>
              <a:defRPr/>
            </a:pP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32" y="618519"/>
            <a:ext cx="7773338" cy="981682"/>
          </a:xfrm>
        </p:spPr>
        <p:txBody>
          <a:bodyPr/>
          <a:lstStyle/>
          <a:p>
            <a:pPr>
              <a:defRPr/>
            </a:pPr>
            <a:r>
              <a:rPr lang="en-US" dirty="0" smtClean="0">
                <a:latin typeface="Arial" panose="020B0604020202020204" pitchFamily="34" charset="0"/>
                <a:cs typeface="Arial" panose="020B0604020202020204" pitchFamily="34" charset="0"/>
              </a:rPr>
              <a:t>District Funds</a:t>
            </a:r>
            <a:endParaRPr lang="en-US" dirty="0">
              <a:latin typeface="Arial" panose="020B0604020202020204" pitchFamily="34" charset="0"/>
              <a:cs typeface="Arial" panose="020B0604020202020204" pitchFamily="34" charset="0"/>
            </a:endParaRPr>
          </a:p>
        </p:txBody>
      </p:sp>
      <p:sp>
        <p:nvSpPr>
          <p:cNvPr id="12290" name="Content Placeholder 1"/>
          <p:cNvSpPr>
            <a:spLocks noGrp="1"/>
          </p:cNvSpPr>
          <p:nvPr>
            <p:ph sz="quarter" idx="13"/>
          </p:nvPr>
        </p:nvSpPr>
        <p:spPr>
          <a:xfrm>
            <a:off x="457201" y="1295400"/>
            <a:ext cx="8229600" cy="4525962"/>
          </a:xfrm>
          <a:prstGeom prst="rect">
            <a:avLst/>
          </a:prstGeom>
        </p:spPr>
        <p:txBody>
          <a:bodyPr>
            <a:normAutofit fontScale="92500" lnSpcReduction="20000"/>
          </a:bodyPr>
          <a:lstStyle/>
          <a:p>
            <a:endParaRPr lang="en-US" altLang="en-US" sz="2200" dirty="0" smtClean="0"/>
          </a:p>
          <a:p>
            <a:r>
              <a:rPr lang="en-US" altLang="en-US" sz="1800" dirty="0" smtClean="0">
                <a:latin typeface="Arial" panose="020B0604020202020204" pitchFamily="34" charset="0"/>
                <a:cs typeface="Arial" panose="020B0604020202020204" pitchFamily="34" charset="0"/>
              </a:rPr>
              <a:t>Fund 01 – General Operating</a:t>
            </a:r>
          </a:p>
          <a:p>
            <a:r>
              <a:rPr lang="en-US" altLang="en-US" sz="1800" dirty="0" smtClean="0">
                <a:latin typeface="Arial" panose="020B0604020202020204" pitchFamily="34" charset="0"/>
                <a:cs typeface="Arial" panose="020B0604020202020204" pitchFamily="34" charset="0"/>
              </a:rPr>
              <a:t>Fund 13 – Cafeteria </a:t>
            </a:r>
          </a:p>
          <a:p>
            <a:r>
              <a:rPr lang="en-US" altLang="en-US" sz="1800" dirty="0" smtClean="0">
                <a:latin typeface="Arial" panose="020B0604020202020204" pitchFamily="34" charset="0"/>
                <a:cs typeface="Arial" panose="020B0604020202020204" pitchFamily="34" charset="0"/>
              </a:rPr>
              <a:t>Fund 14 – Deferred Maintenance</a:t>
            </a:r>
          </a:p>
          <a:p>
            <a:r>
              <a:rPr lang="en-US" altLang="en-US" sz="1800" dirty="0" smtClean="0">
                <a:latin typeface="Arial" panose="020B0604020202020204" pitchFamily="34" charset="0"/>
                <a:cs typeface="Arial" panose="020B0604020202020204" pitchFamily="34" charset="0"/>
              </a:rPr>
              <a:t>Fund 15 – Transportation</a:t>
            </a:r>
          </a:p>
          <a:p>
            <a:r>
              <a:rPr lang="en-US" altLang="en-US" sz="1800" dirty="0" smtClean="0">
                <a:latin typeface="Arial" panose="020B0604020202020204" pitchFamily="34" charset="0"/>
                <a:cs typeface="Arial" panose="020B0604020202020204" pitchFamily="34" charset="0"/>
              </a:rPr>
              <a:t>Fund 21 – Bond</a:t>
            </a:r>
          </a:p>
          <a:p>
            <a:r>
              <a:rPr lang="en-US" altLang="en-US" sz="1800" dirty="0" smtClean="0">
                <a:latin typeface="Arial" panose="020B0604020202020204" pitchFamily="34" charset="0"/>
                <a:cs typeface="Arial" panose="020B0604020202020204" pitchFamily="34" charset="0"/>
              </a:rPr>
              <a:t>Fund 25 – Developer Fee</a:t>
            </a:r>
          </a:p>
          <a:p>
            <a:r>
              <a:rPr lang="en-US" altLang="en-US" sz="1800" dirty="0" smtClean="0">
                <a:latin typeface="Arial" panose="020B0604020202020204" pitchFamily="34" charset="0"/>
                <a:cs typeface="Arial" panose="020B0604020202020204" pitchFamily="34" charset="0"/>
              </a:rPr>
              <a:t>Fund 35 – School Facility</a:t>
            </a:r>
          </a:p>
          <a:p>
            <a:r>
              <a:rPr lang="en-US" altLang="en-US" sz="1800" dirty="0" smtClean="0">
                <a:latin typeface="Arial" panose="020B0604020202020204" pitchFamily="34" charset="0"/>
                <a:cs typeface="Arial" panose="020B0604020202020204" pitchFamily="34" charset="0"/>
              </a:rPr>
              <a:t>Fund 40 – Capital Outlay</a:t>
            </a:r>
          </a:p>
          <a:p>
            <a:r>
              <a:rPr lang="en-US" altLang="en-US" sz="1800" dirty="0" smtClean="0">
                <a:latin typeface="Arial" panose="020B0604020202020204" pitchFamily="34" charset="0"/>
                <a:cs typeface="Arial" panose="020B0604020202020204" pitchFamily="34" charset="0"/>
              </a:rPr>
              <a:t>Fund 51 – Bond Redemption</a:t>
            </a:r>
          </a:p>
          <a:p>
            <a:r>
              <a:rPr lang="en-US" altLang="en-US" sz="1800" dirty="0" smtClean="0">
                <a:latin typeface="Arial" panose="020B0604020202020204" pitchFamily="34" charset="0"/>
                <a:cs typeface="Arial" panose="020B0604020202020204" pitchFamily="34" charset="0"/>
              </a:rPr>
              <a:t>Fund 71 – Retiree Benefits</a:t>
            </a:r>
          </a:p>
        </p:txBody>
      </p:sp>
    </p:spTree>
    <p:extLst>
      <p:ext uri="{BB962C8B-B14F-4D97-AF65-F5344CB8AC3E}">
        <p14:creationId xmlns:p14="http://schemas.microsoft.com/office/powerpoint/2010/main" val="60367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09600"/>
            <a:ext cx="8229600" cy="1139825"/>
          </a:xfrm>
        </p:spPr>
        <p:txBody>
          <a:bodyPr/>
          <a:lstStyle/>
          <a:p>
            <a:pPr eaLnBrk="1" hangingPunct="1">
              <a:defRPr/>
            </a:pPr>
            <a:r>
              <a:rPr lang="en-US" sz="3700" dirty="0" smtClean="0">
                <a:latin typeface="Arial" panose="020B0604020202020204" pitchFamily="34" charset="0"/>
                <a:cs typeface="Arial" panose="020B0604020202020204" pitchFamily="34" charset="0"/>
              </a:rPr>
              <a:t>Financial Reporting Periods</a:t>
            </a:r>
          </a:p>
        </p:txBody>
      </p:sp>
      <p:sp>
        <p:nvSpPr>
          <p:cNvPr id="15363" name="Content Placeholder 2"/>
          <p:cNvSpPr>
            <a:spLocks noGrp="1"/>
          </p:cNvSpPr>
          <p:nvPr>
            <p:ph sz="quarter" idx="13"/>
          </p:nvPr>
        </p:nvSpPr>
        <p:spPr>
          <a:xfrm>
            <a:off x="533400" y="1371600"/>
            <a:ext cx="8229600" cy="4267200"/>
          </a:xfrm>
          <a:prstGeom prst="rect">
            <a:avLst/>
          </a:prstGeom>
        </p:spPr>
        <p:txBody>
          <a:bodyPr>
            <a:normAutofit lnSpcReduction="10000"/>
          </a:bodyPr>
          <a:lstStyle/>
          <a:p>
            <a:pPr eaLnBrk="1" hangingPunct="1"/>
            <a:endParaRPr lang="en-US" altLang="en-US" dirty="0" smtClean="0"/>
          </a:p>
          <a:p>
            <a:pPr eaLnBrk="1" hangingPunct="1"/>
            <a:r>
              <a:rPr lang="en-US" altLang="en-US" sz="2200" cap="none" dirty="0" smtClean="0">
                <a:latin typeface="Arial" panose="020B0604020202020204" pitchFamily="34" charset="0"/>
                <a:cs typeface="Arial" panose="020B0604020202020204" pitchFamily="34" charset="0"/>
              </a:rPr>
              <a:t>Adopted budget - by </a:t>
            </a:r>
            <a:r>
              <a:rPr lang="en-US" altLang="en-US" sz="2200" cap="none" dirty="0">
                <a:latin typeface="Arial" panose="020B0604020202020204" pitchFamily="34" charset="0"/>
                <a:cs typeface="Arial" panose="020B0604020202020204" pitchFamily="34" charset="0"/>
              </a:rPr>
              <a:t>J</a:t>
            </a:r>
            <a:r>
              <a:rPr lang="en-US" altLang="en-US" sz="2200" cap="none" dirty="0" smtClean="0">
                <a:latin typeface="Arial" panose="020B0604020202020204" pitchFamily="34" charset="0"/>
                <a:cs typeface="Arial" panose="020B0604020202020204" pitchFamily="34" charset="0"/>
              </a:rPr>
              <a:t>une 30</a:t>
            </a:r>
            <a:r>
              <a:rPr lang="en-US" altLang="en-US" sz="2200" cap="none" baseline="30000" dirty="0" smtClean="0">
                <a:latin typeface="Arial" panose="020B0604020202020204" pitchFamily="34" charset="0"/>
                <a:cs typeface="Arial" panose="020B0604020202020204" pitchFamily="34" charset="0"/>
              </a:rPr>
              <a:t>th</a:t>
            </a:r>
            <a:r>
              <a:rPr lang="en-US" altLang="en-US" sz="2200" cap="none" dirty="0" smtClean="0">
                <a:latin typeface="Arial" panose="020B0604020202020204" pitchFamily="34" charset="0"/>
                <a:cs typeface="Arial" panose="020B0604020202020204" pitchFamily="34" charset="0"/>
              </a:rPr>
              <a:t> of each year</a:t>
            </a:r>
          </a:p>
          <a:p>
            <a:pPr eaLnBrk="1" hangingPunct="1">
              <a:buFont typeface="Wingdings" panose="05000000000000000000" pitchFamily="2" charset="2"/>
              <a:buNone/>
            </a:pPr>
            <a:endParaRPr lang="en-US" altLang="en-US" sz="2200" cap="none" dirty="0" smtClean="0">
              <a:latin typeface="Arial" panose="020B0604020202020204" pitchFamily="34" charset="0"/>
              <a:cs typeface="Arial" panose="020B0604020202020204" pitchFamily="34" charset="0"/>
            </a:endParaRPr>
          </a:p>
          <a:p>
            <a:pPr eaLnBrk="1" hangingPunct="1"/>
            <a:r>
              <a:rPr lang="en-US" altLang="en-US" sz="2200" cap="none" dirty="0" smtClean="0">
                <a:latin typeface="Arial" panose="020B0604020202020204" pitchFamily="34" charset="0"/>
                <a:cs typeface="Arial" panose="020B0604020202020204" pitchFamily="34" charset="0"/>
              </a:rPr>
              <a:t>First interim – data as of </a:t>
            </a:r>
            <a:r>
              <a:rPr lang="en-US" altLang="en-US" sz="2200" cap="none" dirty="0">
                <a:latin typeface="Arial" panose="020B0604020202020204" pitchFamily="34" charset="0"/>
                <a:cs typeface="Arial" panose="020B0604020202020204" pitchFamily="34" charset="0"/>
              </a:rPr>
              <a:t>O</a:t>
            </a:r>
            <a:r>
              <a:rPr lang="en-US" altLang="en-US" sz="2200" cap="none" dirty="0" smtClean="0">
                <a:latin typeface="Arial" panose="020B0604020202020204" pitchFamily="34" charset="0"/>
                <a:cs typeface="Arial" panose="020B0604020202020204" pitchFamily="34" charset="0"/>
              </a:rPr>
              <a:t>ctober 31</a:t>
            </a:r>
            <a:r>
              <a:rPr lang="en-US" altLang="en-US" sz="2200" cap="none" baseline="30000" dirty="0" smtClean="0">
                <a:latin typeface="Arial" panose="020B0604020202020204" pitchFamily="34" charset="0"/>
                <a:cs typeface="Arial" panose="020B0604020202020204" pitchFamily="34" charset="0"/>
              </a:rPr>
              <a:t>st</a:t>
            </a:r>
          </a:p>
          <a:p>
            <a:pPr eaLnBrk="1" hangingPunct="1">
              <a:buFont typeface="Wingdings" panose="05000000000000000000" pitchFamily="2" charset="2"/>
              <a:buNone/>
            </a:pPr>
            <a:endParaRPr lang="en-US" altLang="en-US" sz="2200" cap="none" dirty="0" smtClean="0">
              <a:latin typeface="Arial" panose="020B0604020202020204" pitchFamily="34" charset="0"/>
              <a:cs typeface="Arial" panose="020B0604020202020204" pitchFamily="34" charset="0"/>
            </a:endParaRPr>
          </a:p>
          <a:p>
            <a:pPr eaLnBrk="1" hangingPunct="1"/>
            <a:r>
              <a:rPr lang="en-US" altLang="en-US" sz="2200" cap="none" dirty="0" smtClean="0">
                <a:latin typeface="Arial" panose="020B0604020202020204" pitchFamily="34" charset="0"/>
                <a:cs typeface="Arial" panose="020B0604020202020204" pitchFamily="34" charset="0"/>
              </a:rPr>
              <a:t>Second interim – data as of </a:t>
            </a:r>
            <a:r>
              <a:rPr lang="en-US" altLang="en-US" sz="2200" cap="none" dirty="0">
                <a:latin typeface="Arial" panose="020B0604020202020204" pitchFamily="34" charset="0"/>
                <a:cs typeface="Arial" panose="020B0604020202020204" pitchFamily="34" charset="0"/>
              </a:rPr>
              <a:t>J</a:t>
            </a:r>
            <a:r>
              <a:rPr lang="en-US" altLang="en-US" sz="2200" cap="none" dirty="0" smtClean="0">
                <a:latin typeface="Arial" panose="020B0604020202020204" pitchFamily="34" charset="0"/>
                <a:cs typeface="Arial" panose="020B0604020202020204" pitchFamily="34" charset="0"/>
              </a:rPr>
              <a:t>anuary 31</a:t>
            </a:r>
            <a:r>
              <a:rPr lang="en-US" altLang="en-US" sz="2200" cap="none" baseline="30000" dirty="0" smtClean="0">
                <a:latin typeface="Arial" panose="020B0604020202020204" pitchFamily="34" charset="0"/>
                <a:cs typeface="Arial" panose="020B0604020202020204" pitchFamily="34" charset="0"/>
              </a:rPr>
              <a:t>st</a:t>
            </a:r>
          </a:p>
          <a:p>
            <a:pPr eaLnBrk="1" hangingPunct="1">
              <a:buFont typeface="Wingdings" panose="05000000000000000000" pitchFamily="2" charset="2"/>
              <a:buNone/>
            </a:pPr>
            <a:endParaRPr lang="en-US" altLang="en-US" sz="2200" cap="none" dirty="0" smtClean="0">
              <a:latin typeface="Arial" panose="020B0604020202020204" pitchFamily="34" charset="0"/>
              <a:cs typeface="Arial" panose="020B0604020202020204" pitchFamily="34" charset="0"/>
            </a:endParaRPr>
          </a:p>
          <a:p>
            <a:pPr eaLnBrk="1" hangingPunct="1"/>
            <a:r>
              <a:rPr lang="en-US" altLang="en-US" sz="2200" cap="none" dirty="0" smtClean="0">
                <a:latin typeface="Arial" panose="020B0604020202020204" pitchFamily="34" charset="0"/>
                <a:cs typeface="Arial" panose="020B0604020202020204" pitchFamily="34" charset="0"/>
              </a:rPr>
              <a:t>Unaudited actuals – closing the books as of </a:t>
            </a:r>
            <a:r>
              <a:rPr lang="en-US" altLang="en-US" sz="2200" cap="none" dirty="0">
                <a:latin typeface="Arial" panose="020B0604020202020204" pitchFamily="34" charset="0"/>
                <a:cs typeface="Arial" panose="020B0604020202020204" pitchFamily="34" charset="0"/>
              </a:rPr>
              <a:t>J</a:t>
            </a:r>
            <a:r>
              <a:rPr lang="en-US" altLang="en-US" sz="2200" cap="none" dirty="0" smtClean="0">
                <a:latin typeface="Arial" panose="020B0604020202020204" pitchFamily="34" charset="0"/>
                <a:cs typeface="Arial" panose="020B0604020202020204" pitchFamily="34" charset="0"/>
              </a:rPr>
              <a:t>une 30</a:t>
            </a:r>
            <a:r>
              <a:rPr lang="en-US" altLang="en-US" sz="2200" cap="none" baseline="30000" dirty="0" smtClean="0">
                <a:latin typeface="Arial" panose="020B0604020202020204" pitchFamily="34" charset="0"/>
                <a:cs typeface="Arial" panose="020B0604020202020204" pitchFamily="34" charset="0"/>
              </a:rPr>
              <a:t>th</a:t>
            </a:r>
            <a:r>
              <a:rPr lang="en-US" altLang="en-US" sz="2200" cap="none" dirty="0" smtClean="0">
                <a:latin typeface="Arial" panose="020B0604020202020204" pitchFamily="34" charset="0"/>
                <a:cs typeface="Arial" panose="020B0604020202020204" pitchFamily="34" charset="0"/>
              </a:rPr>
              <a:t> of each year  </a:t>
            </a:r>
          </a:p>
        </p:txBody>
      </p:sp>
    </p:spTree>
    <p:extLst>
      <p:ext uri="{BB962C8B-B14F-4D97-AF65-F5344CB8AC3E}">
        <p14:creationId xmlns:p14="http://schemas.microsoft.com/office/powerpoint/2010/main" val="27100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713799"/>
            <a:ext cx="8153400" cy="666750"/>
          </a:xfrm>
        </p:spPr>
        <p:txBody>
          <a:bodyPr>
            <a:normAutofit/>
          </a:bodyPr>
          <a:lstStyle/>
          <a:p>
            <a:pPr eaLnBrk="1" hangingPunct="1"/>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Revise for 2019-20</a:t>
            </a:r>
          </a:p>
        </p:txBody>
      </p:sp>
      <p:sp>
        <p:nvSpPr>
          <p:cNvPr id="471043" name="Rectangle 3"/>
          <p:cNvSpPr>
            <a:spLocks noGrp="1" noChangeArrowheads="1"/>
          </p:cNvSpPr>
          <p:nvPr>
            <p:ph sz="quarter" idx="13"/>
          </p:nvPr>
        </p:nvSpPr>
        <p:spPr>
          <a:xfrm>
            <a:off x="457200" y="1447800"/>
            <a:ext cx="8229600" cy="4800600"/>
          </a:xfrm>
        </p:spPr>
        <p:txBody>
          <a:bodyPr>
            <a:normAutofit/>
          </a:bodyPr>
          <a:lstStyle/>
          <a:p>
            <a:pPr marL="274320" indent="-274320" eaLnBrk="1" fontAlgn="auto" hangingPunct="1">
              <a:spcAft>
                <a:spcPts val="0"/>
              </a:spcAft>
              <a:buClr>
                <a:schemeClr val="accent3"/>
              </a:buClr>
              <a:defRPr/>
            </a:pPr>
            <a:r>
              <a:rPr lang="en-US" sz="1600" cap="none" dirty="0" smtClean="0">
                <a:latin typeface="Arial" panose="020B0604020202020204" pitchFamily="34" charset="0"/>
                <a:cs typeface="Arial" panose="020B0604020202020204" pitchFamily="34" charset="0"/>
              </a:rPr>
              <a:t>Governor Newsom maintains his “California for All” vision</a:t>
            </a:r>
          </a:p>
          <a:p>
            <a:pPr marL="274320" indent="-274320" eaLnBrk="1" fontAlgn="auto" hangingPunct="1">
              <a:spcAft>
                <a:spcPts val="0"/>
              </a:spcAft>
              <a:buClr>
                <a:schemeClr val="accent3"/>
              </a:buClr>
              <a:defRPr/>
            </a:pPr>
            <a:r>
              <a:rPr lang="en-US" sz="1600" cap="none" dirty="0" smtClean="0">
                <a:latin typeface="Arial" panose="020B0604020202020204" pitchFamily="34" charset="0"/>
                <a:cs typeface="Arial" panose="020B0604020202020204" pitchFamily="34" charset="0"/>
              </a:rPr>
              <a:t>“To make the California Dream available to all, our state must be fiscally sound.  The State budget lays a strong financial foundation for our state by eliminating debts, expanding the rainy-day fund and paying down our unfunded liabilities.” </a:t>
            </a:r>
          </a:p>
          <a:p>
            <a:pPr marL="0" indent="0" eaLnBrk="1" fontAlgn="auto" hangingPunct="1">
              <a:spcAft>
                <a:spcPts val="0"/>
              </a:spcAft>
              <a:buClr>
                <a:schemeClr val="accent3"/>
              </a:buClr>
              <a:buNone/>
              <a:defRPr/>
            </a:pPr>
            <a:endParaRPr lang="en-US" cap="none" dirty="0" smtClean="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defRPr/>
            </a:pPr>
            <a:endParaRPr lang="en-US" dirty="0" smtClean="0">
              <a:latin typeface="+mj-lt"/>
            </a:endParaRPr>
          </a:p>
          <a:p>
            <a:pPr marL="274320" indent="-274320" eaLnBrk="1" fontAlgn="auto" hangingPunct="1">
              <a:spcAft>
                <a:spcPts val="0"/>
              </a:spcAft>
              <a:buClr>
                <a:schemeClr val="accent3"/>
              </a:buClr>
              <a:buFont typeface="Wingdings 2" pitchFamily="18" charset="2"/>
              <a:buNone/>
              <a:defRPr/>
            </a:pPr>
            <a:endParaRPr lang="en-US" sz="2400" dirty="0" smtClean="0">
              <a:latin typeface="+mj-lt"/>
            </a:endParaRPr>
          </a:p>
          <a:p>
            <a:pPr marL="0" indent="0" eaLnBrk="1" fontAlgn="auto" hangingPunct="1">
              <a:spcAft>
                <a:spcPts val="0"/>
              </a:spcAft>
              <a:buClr>
                <a:schemeClr val="accent3"/>
              </a:buClr>
              <a:buNone/>
              <a:defRPr/>
            </a:pPr>
            <a:endParaRPr lang="en-US" sz="2400" dirty="0" smtClean="0">
              <a:latin typeface="+mj-lt"/>
            </a:endParaRPr>
          </a:p>
          <a:p>
            <a:pPr marL="274320" indent="-274320" eaLnBrk="1" fontAlgn="auto" hangingPunct="1">
              <a:spcAft>
                <a:spcPts val="0"/>
              </a:spcAft>
              <a:buClr>
                <a:schemeClr val="accent3"/>
              </a:buClr>
              <a:buFont typeface="Wingdings 2" pitchFamily="18" charset="2"/>
              <a:buNone/>
              <a:defRPr/>
            </a:pPr>
            <a:endParaRPr lang="en-US" dirty="0" smtClean="0">
              <a:latin typeface="+mj-lt"/>
            </a:endParaRPr>
          </a:p>
          <a:p>
            <a:pPr marL="274320" indent="-274320" eaLnBrk="1" fontAlgn="auto" hangingPunct="1">
              <a:spcAft>
                <a:spcPts val="0"/>
              </a:spcAft>
              <a:buClr>
                <a:schemeClr val="accent3"/>
              </a:buClr>
              <a:buFont typeface="Wingdings 2"/>
              <a:buChar char=""/>
              <a:defRPr/>
            </a:pPr>
            <a:endParaRPr lang="en-US" dirty="0">
              <a:latin typeface="+mj-lt"/>
            </a:endParaRPr>
          </a:p>
        </p:txBody>
      </p:sp>
      <p:grpSp>
        <p:nvGrpSpPr>
          <p:cNvPr id="4" name="Group 29"/>
          <p:cNvGrpSpPr/>
          <p:nvPr/>
        </p:nvGrpSpPr>
        <p:grpSpPr>
          <a:xfrm>
            <a:off x="1066800" y="2971800"/>
            <a:ext cx="6334663" cy="820303"/>
            <a:chOff x="54202" y="5002262"/>
            <a:chExt cx="8099199" cy="1093738"/>
          </a:xfrm>
        </p:grpSpPr>
        <p:sp>
          <p:nvSpPr>
            <p:cNvPr id="5" name="Rectangle 4"/>
            <p:cNvSpPr/>
            <p:nvPr/>
          </p:nvSpPr>
          <p:spPr>
            <a:xfrm>
              <a:off x="2044998" y="5181600"/>
              <a:ext cx="6096000" cy="914400"/>
            </a:xfrm>
            <a:prstGeom prst="rect">
              <a:avLst/>
            </a:prstGeom>
            <a:solidFill>
              <a:schemeClr val="accent3">
                <a:lumMod val="20000"/>
                <a:lumOff val="80000"/>
              </a:schemeClr>
            </a:solidFill>
            <a:ln>
              <a:noFill/>
            </a:ln>
            <a:effectLst>
              <a:outerShdw blurRad="152400" sx="104000" sy="104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6" name="Ellipse 53"/>
            <p:cNvSpPr/>
            <p:nvPr/>
          </p:nvSpPr>
          <p:spPr bwMode="auto">
            <a:xfrm>
              <a:off x="86631" y="5451967"/>
              <a:ext cx="2749850" cy="153995"/>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dirty="0">
                <a:solidFill>
                  <a:srgbClr val="FFFFFF"/>
                </a:solidFill>
                <a:latin typeface="Calibri" pitchFamily="34" charset="0"/>
                <a:ea typeface="ＭＳ Ｐゴシック" charset="-128"/>
              </a:endParaRPr>
            </a:p>
          </p:txBody>
        </p:sp>
        <p:sp>
          <p:nvSpPr>
            <p:cNvPr id="7" name="Rectangle 14"/>
            <p:cNvSpPr>
              <a:spLocks noChangeArrowheads="1"/>
            </p:cNvSpPr>
            <p:nvPr/>
          </p:nvSpPr>
          <p:spPr bwMode="gray">
            <a:xfrm>
              <a:off x="54202" y="5002262"/>
              <a:ext cx="2749851" cy="473054"/>
            </a:xfrm>
            <a:prstGeom prst="rect">
              <a:avLst/>
            </a:prstGeom>
            <a:gradFill flip="none" rotWithShape="1">
              <a:gsLst>
                <a:gs pos="0">
                  <a:schemeClr val="accent3">
                    <a:lumMod val="50000"/>
                  </a:schemeClr>
                </a:gs>
                <a:gs pos="50000">
                  <a:schemeClr val="accent3">
                    <a:lumMod val="60000"/>
                    <a:lumOff val="40000"/>
                  </a:schemeClr>
                </a:gs>
                <a:gs pos="100000">
                  <a:schemeClr val="accent3">
                    <a:lumMod val="50000"/>
                  </a:schemeClr>
                </a:gs>
              </a:gsLst>
              <a:lin ang="0" scaled="1"/>
              <a:tileRect/>
            </a:gradFill>
            <a:ln w="9525" algn="ctr">
              <a:noFill/>
              <a:miter lim="800000"/>
              <a:headEnd/>
              <a:tailEnd/>
            </a:ln>
            <a:effectLst>
              <a:outerShdw blurRad="50800" dist="38100" dir="5400000" algn="t" rotWithShape="0">
                <a:prstClr val="black">
                  <a:alpha val="40000"/>
                </a:prstClr>
              </a:outerShdw>
            </a:effectLst>
          </p:spPr>
          <p:txBody>
            <a:bodyPr wrap="none" anchor="ctr"/>
            <a:lstStyle/>
            <a:p>
              <a:pPr algn="ctr"/>
              <a:r>
                <a:rPr lang="en-US" b="1" dirty="0" smtClean="0">
                  <a:solidFill>
                    <a:schemeClr val="bg1"/>
                  </a:solidFill>
                </a:rPr>
                <a:t>LCFF </a:t>
              </a:r>
            </a:p>
          </p:txBody>
        </p:sp>
        <p:sp>
          <p:nvSpPr>
            <p:cNvPr id="8" name="TextBox 7"/>
            <p:cNvSpPr txBox="1"/>
            <p:nvPr/>
          </p:nvSpPr>
          <p:spPr>
            <a:xfrm flipH="1">
              <a:off x="3048000" y="5190463"/>
              <a:ext cx="5105401" cy="861775"/>
            </a:xfrm>
            <a:prstGeom prst="rect">
              <a:avLst/>
            </a:prstGeom>
            <a:noFill/>
          </p:spPr>
          <p:txBody>
            <a:bodyPr wrap="square" rtlCol="0">
              <a:spAutoFit/>
            </a:bodyPr>
            <a:lstStyle/>
            <a:p>
              <a:r>
                <a:rPr lang="en-US" b="1" dirty="0" smtClean="0"/>
                <a:t>LCFF funding flattens and COLA only years – 3.26% for 2019-20</a:t>
              </a:r>
              <a:endParaRPr lang="en-US" b="1" dirty="0"/>
            </a:p>
          </p:txBody>
        </p:sp>
      </p:grpSp>
      <p:grpSp>
        <p:nvGrpSpPr>
          <p:cNvPr id="15" name="Group 29"/>
          <p:cNvGrpSpPr/>
          <p:nvPr/>
        </p:nvGrpSpPr>
        <p:grpSpPr>
          <a:xfrm>
            <a:off x="1066800" y="3977667"/>
            <a:ext cx="6323391" cy="802793"/>
            <a:chOff x="86630" y="5025609"/>
            <a:chExt cx="8084787" cy="1070391"/>
          </a:xfrm>
        </p:grpSpPr>
        <p:sp>
          <p:nvSpPr>
            <p:cNvPr id="16" name="Rectangle 15"/>
            <p:cNvSpPr/>
            <p:nvPr/>
          </p:nvSpPr>
          <p:spPr>
            <a:xfrm>
              <a:off x="2044998" y="5181600"/>
              <a:ext cx="6096000" cy="914400"/>
            </a:xfrm>
            <a:prstGeom prst="rect">
              <a:avLst/>
            </a:prstGeom>
            <a:solidFill>
              <a:schemeClr val="accent3">
                <a:lumMod val="20000"/>
                <a:lumOff val="80000"/>
              </a:schemeClr>
            </a:solidFill>
            <a:ln>
              <a:noFill/>
            </a:ln>
            <a:effectLst>
              <a:outerShdw blurRad="152400" sx="104000" sy="104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7" name="Ellipse 53"/>
            <p:cNvSpPr/>
            <p:nvPr/>
          </p:nvSpPr>
          <p:spPr bwMode="auto">
            <a:xfrm>
              <a:off x="86631" y="5451967"/>
              <a:ext cx="2749850" cy="153995"/>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dirty="0">
                <a:solidFill>
                  <a:srgbClr val="FFFFFF"/>
                </a:solidFill>
                <a:latin typeface="Calibri" pitchFamily="34" charset="0"/>
                <a:ea typeface="ＭＳ Ｐゴシック" charset="-128"/>
              </a:endParaRPr>
            </a:p>
          </p:txBody>
        </p:sp>
        <p:sp>
          <p:nvSpPr>
            <p:cNvPr id="18" name="Rectangle 14"/>
            <p:cNvSpPr>
              <a:spLocks noChangeArrowheads="1"/>
            </p:cNvSpPr>
            <p:nvPr/>
          </p:nvSpPr>
          <p:spPr bwMode="gray">
            <a:xfrm>
              <a:off x="86630" y="5025609"/>
              <a:ext cx="2749851" cy="473054"/>
            </a:xfrm>
            <a:prstGeom prst="rect">
              <a:avLst/>
            </a:prstGeom>
            <a:gradFill flip="none" rotWithShape="1">
              <a:gsLst>
                <a:gs pos="0">
                  <a:schemeClr val="accent3">
                    <a:lumMod val="50000"/>
                  </a:schemeClr>
                </a:gs>
                <a:gs pos="50000">
                  <a:schemeClr val="accent3">
                    <a:lumMod val="60000"/>
                    <a:lumOff val="40000"/>
                  </a:schemeClr>
                </a:gs>
                <a:gs pos="100000">
                  <a:schemeClr val="accent3">
                    <a:lumMod val="50000"/>
                  </a:schemeClr>
                </a:gs>
              </a:gsLst>
              <a:lin ang="0" scaled="1"/>
              <a:tileRect/>
            </a:gradFill>
            <a:ln w="9525" algn="ctr">
              <a:noFill/>
              <a:miter lim="800000"/>
              <a:headEnd/>
              <a:tailEnd/>
            </a:ln>
            <a:effectLst>
              <a:outerShdw blurRad="50800" dist="38100" dir="5400000" algn="t" rotWithShape="0">
                <a:prstClr val="black">
                  <a:alpha val="40000"/>
                </a:prstClr>
              </a:outerShdw>
            </a:effectLst>
          </p:spPr>
          <p:txBody>
            <a:bodyPr wrap="none" anchor="ctr"/>
            <a:lstStyle/>
            <a:p>
              <a:pPr algn="ctr"/>
              <a:r>
                <a:rPr lang="en-US" b="1" dirty="0" smtClean="0">
                  <a:solidFill>
                    <a:schemeClr val="bg1"/>
                  </a:solidFill>
                </a:rPr>
                <a:t>State’s Reserves</a:t>
              </a:r>
              <a:endParaRPr lang="en-US" b="1" dirty="0">
                <a:solidFill>
                  <a:schemeClr val="bg1"/>
                </a:solidFill>
              </a:endParaRPr>
            </a:p>
          </p:txBody>
        </p:sp>
        <p:sp>
          <p:nvSpPr>
            <p:cNvPr id="19" name="TextBox 18"/>
            <p:cNvSpPr txBox="1"/>
            <p:nvPr/>
          </p:nvSpPr>
          <p:spPr>
            <a:xfrm flipH="1">
              <a:off x="3066018" y="5207912"/>
              <a:ext cx="5105399" cy="861775"/>
            </a:xfrm>
            <a:prstGeom prst="rect">
              <a:avLst/>
            </a:prstGeom>
            <a:noFill/>
          </p:spPr>
          <p:txBody>
            <a:bodyPr wrap="square" rtlCol="0">
              <a:spAutoFit/>
            </a:bodyPr>
            <a:lstStyle/>
            <a:p>
              <a:r>
                <a:rPr lang="en-US" b="1" dirty="0" smtClean="0"/>
                <a:t>Additional funds into the Rainy Day Fund</a:t>
              </a:r>
              <a:endParaRPr lang="en-US" b="1" dirty="0"/>
            </a:p>
          </p:txBody>
        </p:sp>
      </p:grpSp>
      <p:grpSp>
        <p:nvGrpSpPr>
          <p:cNvPr id="20" name="Group 29"/>
          <p:cNvGrpSpPr/>
          <p:nvPr/>
        </p:nvGrpSpPr>
        <p:grpSpPr>
          <a:xfrm>
            <a:off x="1092166" y="5040819"/>
            <a:ext cx="6309297" cy="802793"/>
            <a:chOff x="86630" y="5025609"/>
            <a:chExt cx="8066768" cy="1070391"/>
          </a:xfrm>
        </p:grpSpPr>
        <p:sp>
          <p:nvSpPr>
            <p:cNvPr id="21" name="Rectangle 20"/>
            <p:cNvSpPr/>
            <p:nvPr/>
          </p:nvSpPr>
          <p:spPr>
            <a:xfrm>
              <a:off x="2044998" y="5181600"/>
              <a:ext cx="6096000" cy="914400"/>
            </a:xfrm>
            <a:prstGeom prst="rect">
              <a:avLst/>
            </a:prstGeom>
            <a:solidFill>
              <a:schemeClr val="accent3">
                <a:lumMod val="20000"/>
                <a:lumOff val="80000"/>
              </a:schemeClr>
            </a:solidFill>
            <a:ln>
              <a:noFill/>
            </a:ln>
            <a:effectLst>
              <a:outerShdw blurRad="152400" sx="104000" sy="104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2" name="Ellipse 53"/>
            <p:cNvSpPr/>
            <p:nvPr/>
          </p:nvSpPr>
          <p:spPr bwMode="auto">
            <a:xfrm>
              <a:off x="86631" y="5451967"/>
              <a:ext cx="2749850" cy="153995"/>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dirty="0">
                <a:solidFill>
                  <a:srgbClr val="FFFFFF"/>
                </a:solidFill>
                <a:latin typeface="Calibri" pitchFamily="34" charset="0"/>
                <a:ea typeface="ＭＳ Ｐゴシック" charset="-128"/>
              </a:endParaRPr>
            </a:p>
          </p:txBody>
        </p:sp>
        <p:sp>
          <p:nvSpPr>
            <p:cNvPr id="23" name="Rectangle 14"/>
            <p:cNvSpPr>
              <a:spLocks noChangeArrowheads="1"/>
            </p:cNvSpPr>
            <p:nvPr/>
          </p:nvSpPr>
          <p:spPr bwMode="gray">
            <a:xfrm>
              <a:off x="86630" y="5025609"/>
              <a:ext cx="2749851" cy="473054"/>
            </a:xfrm>
            <a:prstGeom prst="rect">
              <a:avLst/>
            </a:prstGeom>
            <a:gradFill flip="none" rotWithShape="1">
              <a:gsLst>
                <a:gs pos="0">
                  <a:schemeClr val="accent3">
                    <a:lumMod val="50000"/>
                  </a:schemeClr>
                </a:gs>
                <a:gs pos="50000">
                  <a:schemeClr val="accent3">
                    <a:lumMod val="60000"/>
                    <a:lumOff val="40000"/>
                  </a:schemeClr>
                </a:gs>
                <a:gs pos="100000">
                  <a:schemeClr val="accent3">
                    <a:lumMod val="50000"/>
                  </a:schemeClr>
                </a:gs>
              </a:gsLst>
              <a:lin ang="0" scaled="1"/>
              <a:tileRect/>
            </a:gradFill>
            <a:ln w="9525" algn="ctr">
              <a:noFill/>
              <a:miter lim="800000"/>
              <a:headEnd/>
              <a:tailEnd/>
            </a:ln>
            <a:effectLst>
              <a:outerShdw blurRad="50800" dist="38100" dir="5400000" algn="t" rotWithShape="0">
                <a:prstClr val="black">
                  <a:alpha val="40000"/>
                </a:prstClr>
              </a:outerShdw>
            </a:effectLst>
          </p:spPr>
          <p:txBody>
            <a:bodyPr wrap="none" anchor="ctr"/>
            <a:lstStyle/>
            <a:p>
              <a:pPr algn="ctr"/>
              <a:r>
                <a:rPr lang="en-US" b="1" dirty="0" err="1" smtClean="0">
                  <a:solidFill>
                    <a:schemeClr val="bg1"/>
                  </a:solidFill>
                </a:rPr>
                <a:t>CalSTRS</a:t>
              </a:r>
              <a:r>
                <a:rPr lang="en-US" b="1" dirty="0" smtClean="0">
                  <a:solidFill>
                    <a:schemeClr val="bg1"/>
                  </a:solidFill>
                </a:rPr>
                <a:t>/PERS</a:t>
              </a:r>
              <a:endParaRPr lang="en-US" b="1" dirty="0">
                <a:solidFill>
                  <a:schemeClr val="bg1"/>
                </a:solidFill>
              </a:endParaRPr>
            </a:p>
          </p:txBody>
        </p:sp>
        <p:sp>
          <p:nvSpPr>
            <p:cNvPr id="24" name="TextBox 23"/>
            <p:cNvSpPr txBox="1"/>
            <p:nvPr/>
          </p:nvSpPr>
          <p:spPr>
            <a:xfrm flipH="1">
              <a:off x="3047999" y="5190464"/>
              <a:ext cx="5105399" cy="861775"/>
            </a:xfrm>
            <a:prstGeom prst="rect">
              <a:avLst/>
            </a:prstGeom>
            <a:noFill/>
          </p:spPr>
          <p:txBody>
            <a:bodyPr wrap="square" rtlCol="0">
              <a:spAutoFit/>
            </a:bodyPr>
            <a:lstStyle/>
            <a:p>
              <a:r>
                <a:rPr lang="en-US" b="1" dirty="0" smtClean="0"/>
                <a:t>Funding to </a:t>
              </a:r>
              <a:r>
                <a:rPr lang="en-US" b="1" smtClean="0"/>
                <a:t>reduce employers’ </a:t>
              </a:r>
              <a:r>
                <a:rPr lang="en-US" b="1" dirty="0" smtClean="0"/>
                <a:t>share of the </a:t>
              </a:r>
              <a:r>
                <a:rPr lang="en-US" b="1" smtClean="0"/>
                <a:t>unfunded liability</a:t>
              </a:r>
              <a:endParaRPr lang="en-US" b="1" dirty="0"/>
            </a:p>
          </p:txBody>
        </p:sp>
      </p:grpSp>
    </p:spTree>
    <p:extLst>
      <p:ext uri="{BB962C8B-B14F-4D97-AF65-F5344CB8AC3E}">
        <p14:creationId xmlns:p14="http://schemas.microsoft.com/office/powerpoint/2010/main" val="342936206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8229600" cy="666750"/>
          </a:xfrm>
        </p:spPr>
        <p:txBody>
          <a:bodyPr>
            <a:noAutofit/>
          </a:bodyPr>
          <a:lstStyle/>
          <a:p>
            <a:r>
              <a:rPr lang="en-US" dirty="0" smtClean="0">
                <a:latin typeface="Arial" panose="020B0604020202020204" pitchFamily="34" charset="0"/>
                <a:cs typeface="Arial" panose="020B0604020202020204" pitchFamily="34" charset="0"/>
              </a:rPr>
              <a:t>Implications for Education Funding</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3"/>
          </p:nvPr>
        </p:nvSpPr>
        <p:spPr>
          <a:xfrm>
            <a:off x="457200" y="1828799"/>
            <a:ext cx="8229600" cy="4495801"/>
          </a:xfrm>
        </p:spPr>
        <p:txBody>
          <a:bodyPr/>
          <a:lstStyle/>
          <a:p>
            <a:pPr>
              <a:spcAft>
                <a:spcPts val="1200"/>
              </a:spcAft>
            </a:pPr>
            <a:endParaRPr lang="en-US" sz="1000" cap="none" dirty="0" smtClean="0">
              <a:latin typeface="Arial" panose="020B0604020202020204" pitchFamily="34" charset="0"/>
              <a:cs typeface="Arial" panose="020B0604020202020204" pitchFamily="34" charset="0"/>
            </a:endParaRPr>
          </a:p>
          <a:p>
            <a:pPr>
              <a:spcAft>
                <a:spcPts val="1200"/>
              </a:spcAft>
            </a:pPr>
            <a:r>
              <a:rPr lang="en-US" sz="2400" cap="none" dirty="0" smtClean="0">
                <a:latin typeface="Arial" panose="020B0604020202020204" pitchFamily="34" charset="0"/>
                <a:cs typeface="Arial" panose="020B0604020202020204" pitchFamily="34" charset="0"/>
              </a:rPr>
              <a:t>The state continues to signal that the next recession is just around the corner</a:t>
            </a:r>
          </a:p>
          <a:p>
            <a:pPr>
              <a:spcAft>
                <a:spcPts val="1200"/>
              </a:spcAft>
            </a:pPr>
            <a:r>
              <a:rPr lang="en-US" sz="2400" cap="none" dirty="0" smtClean="0">
                <a:latin typeface="Arial" panose="020B0604020202020204" pitchFamily="34" charset="0"/>
                <a:cs typeface="Arial" panose="020B0604020202020204" pitchFamily="34" charset="0"/>
              </a:rPr>
              <a:t>With COLA only years, districts will continue to face budget challenges as LCFF funding flattens and costs continue to rise</a:t>
            </a:r>
          </a:p>
          <a:p>
            <a:pPr>
              <a:spcAft>
                <a:spcPts val="1200"/>
              </a:spcAft>
            </a:pPr>
            <a:r>
              <a:rPr lang="en-US" sz="2400" cap="none" dirty="0" smtClean="0">
                <a:latin typeface="Arial" panose="020B0604020202020204" pitchFamily="34" charset="0"/>
                <a:cs typeface="Arial" panose="020B0604020202020204" pitchFamily="34" charset="0"/>
              </a:rPr>
              <a:t>Best way to buffer against uncertainty and protect against future cuts is to build up the districts’ reserves</a:t>
            </a:r>
          </a:p>
        </p:txBody>
      </p:sp>
    </p:spTree>
    <p:extLst>
      <p:ext uri="{BB962C8B-B14F-4D97-AF65-F5344CB8AC3E}">
        <p14:creationId xmlns:p14="http://schemas.microsoft.com/office/powerpoint/2010/main" val="2370827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90550"/>
          </a:xfrm>
        </p:spPr>
        <p:txBody>
          <a:bodyPr>
            <a:normAutofit fontScale="90000"/>
          </a:bodyPr>
          <a:lstStyle/>
          <a:p>
            <a:r>
              <a:rPr lang="en-US" sz="4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LCAP/MPP</a:t>
            </a:r>
            <a:endParaRPr lang="en-US" sz="4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57200" y="1447801"/>
            <a:ext cx="8229600" cy="4876800"/>
          </a:xfrm>
        </p:spPr>
        <p:txBody>
          <a:bodyPr/>
          <a:lstStyle/>
          <a:p>
            <a:endParaRPr lang="en-US" dirty="0" smtClean="0">
              <a:latin typeface="+mj-lt"/>
            </a:endParaRPr>
          </a:p>
          <a:p>
            <a:r>
              <a:rPr lang="en-US" sz="2400" cap="none" dirty="0" smtClean="0">
                <a:latin typeface="Arial" panose="020B0604020202020204" pitchFamily="34" charset="0"/>
                <a:cs typeface="Arial" panose="020B0604020202020204" pitchFamily="34" charset="0"/>
              </a:rPr>
              <a:t>District budget aligns with </a:t>
            </a:r>
            <a:r>
              <a:rPr lang="en-US" sz="2400" cap="none" dirty="0">
                <a:latin typeface="Arial" panose="020B0604020202020204" pitchFamily="34" charset="0"/>
                <a:cs typeface="Arial" panose="020B0604020202020204" pitchFamily="34" charset="0"/>
              </a:rPr>
              <a:t>L</a:t>
            </a:r>
            <a:r>
              <a:rPr lang="en-US" sz="2400" cap="none" dirty="0" smtClean="0">
                <a:latin typeface="Arial" panose="020B0604020202020204" pitchFamily="34" charset="0"/>
                <a:cs typeface="Arial" panose="020B0604020202020204" pitchFamily="34" charset="0"/>
              </a:rPr>
              <a:t>ocal Control Accountability Plan goals</a:t>
            </a:r>
          </a:p>
          <a:p>
            <a:r>
              <a:rPr lang="en-US" sz="2400" cap="none" dirty="0" smtClean="0">
                <a:latin typeface="Arial" panose="020B0604020202020204" pitchFamily="34" charset="0"/>
                <a:cs typeface="Arial" panose="020B0604020202020204" pitchFamily="34" charset="0"/>
              </a:rPr>
              <a:t>District budget meets Minimum </a:t>
            </a:r>
            <a:r>
              <a:rPr lang="en-US" sz="2400" cap="none" dirty="0">
                <a:latin typeface="Arial" panose="020B0604020202020204" pitchFamily="34" charset="0"/>
                <a:cs typeface="Arial" panose="020B0604020202020204" pitchFamily="34" charset="0"/>
              </a:rPr>
              <a:t>P</a:t>
            </a:r>
            <a:r>
              <a:rPr lang="en-US" sz="2400" cap="none" dirty="0" smtClean="0">
                <a:latin typeface="Arial" panose="020B0604020202020204" pitchFamily="34" charset="0"/>
                <a:cs typeface="Arial" panose="020B0604020202020204" pitchFamily="34" charset="0"/>
              </a:rPr>
              <a:t>roportionality </a:t>
            </a:r>
            <a:r>
              <a:rPr lang="en-US" sz="2400" cap="none" dirty="0">
                <a:latin typeface="Arial" panose="020B0604020202020204" pitchFamily="34" charset="0"/>
                <a:cs typeface="Arial" panose="020B0604020202020204" pitchFamily="34" charset="0"/>
              </a:rPr>
              <a:t>P</a:t>
            </a:r>
            <a:r>
              <a:rPr lang="en-US" sz="2400" cap="none" dirty="0" smtClean="0">
                <a:latin typeface="Arial" panose="020B0604020202020204" pitchFamily="34" charset="0"/>
                <a:cs typeface="Arial" panose="020B0604020202020204" pitchFamily="34" charset="0"/>
              </a:rPr>
              <a:t>ercentage</a:t>
            </a:r>
            <a:r>
              <a:rPr lang="en-US" cap="none" dirty="0" smtClean="0">
                <a:latin typeface="Arial" panose="020B0604020202020204" pitchFamily="34" charset="0"/>
                <a:cs typeface="Arial" panose="020B0604020202020204" pitchFamily="34" charset="0"/>
              </a:rPr>
              <a:t>	</a:t>
            </a:r>
          </a:p>
          <a:p>
            <a:pPr marL="914400" lvl="2" indent="0">
              <a:buNone/>
            </a:pPr>
            <a:endParaRPr lang="en-US" sz="1000" cap="none" dirty="0" smtClean="0">
              <a:latin typeface="Arial" panose="020B0604020202020204" pitchFamily="34" charset="0"/>
              <a:cs typeface="Arial" panose="020B0604020202020204" pitchFamily="34" charset="0"/>
            </a:endParaRPr>
          </a:p>
          <a:p>
            <a:pPr lvl="2"/>
            <a:r>
              <a:rPr lang="en-US" sz="2200" cap="none" dirty="0" smtClean="0">
                <a:latin typeface="Arial" panose="020B0604020202020204" pitchFamily="34" charset="0"/>
                <a:cs typeface="Arial" panose="020B0604020202020204" pitchFamily="34" charset="0"/>
              </a:rPr>
              <a:t>Proportional share of LCFF funds that are required to be spent to increase or improve services for English language learners, low income, and foster youth</a:t>
            </a:r>
          </a:p>
          <a:p>
            <a:pPr marL="914400" lvl="2" indent="0">
              <a:buNone/>
            </a:pPr>
            <a:endParaRPr lang="en-US" sz="1000" cap="none" dirty="0" smtClean="0">
              <a:latin typeface="Arial" panose="020B0604020202020204" pitchFamily="34" charset="0"/>
              <a:cs typeface="Arial" panose="020B0604020202020204" pitchFamily="34" charset="0"/>
            </a:endParaRPr>
          </a:p>
          <a:p>
            <a:pPr lvl="2"/>
            <a:r>
              <a:rPr lang="en-US" sz="2200" cap="none" dirty="0" smtClean="0">
                <a:latin typeface="Arial" panose="020B0604020202020204" pitchFamily="34" charset="0"/>
                <a:cs typeface="Arial" panose="020B0604020202020204" pitchFamily="34" charset="0"/>
              </a:rPr>
              <a:t>14.58% </a:t>
            </a:r>
            <a:r>
              <a:rPr lang="en-US" sz="2200" cap="none" dirty="0">
                <a:latin typeface="Arial" panose="020B0604020202020204" pitchFamily="34" charset="0"/>
                <a:cs typeface="Arial" panose="020B0604020202020204" pitchFamily="34" charset="0"/>
              </a:rPr>
              <a:t>or </a:t>
            </a:r>
            <a:r>
              <a:rPr lang="en-US" sz="2200" cap="none" dirty="0" smtClean="0">
                <a:latin typeface="Arial" panose="020B0604020202020204" pitchFamily="34" charset="0"/>
                <a:cs typeface="Arial" panose="020B0604020202020204" pitchFamily="34" charset="0"/>
              </a:rPr>
              <a:t>$2,169,708</a:t>
            </a:r>
            <a:endParaRPr lang="en-US" sz="2200" cap="none" dirty="0">
              <a:latin typeface="Arial" panose="020B0604020202020204" pitchFamily="34" charset="0"/>
              <a:cs typeface="Arial" panose="020B0604020202020204" pitchFamily="34" charset="0"/>
            </a:endParaRPr>
          </a:p>
          <a:p>
            <a:pPr lvl="2"/>
            <a:endParaRPr lang="en-US" sz="2200" cap="none" dirty="0" smtClean="0">
              <a:latin typeface="Arial" panose="020B0604020202020204" pitchFamily="34" charset="0"/>
              <a:cs typeface="Arial" panose="020B0604020202020204" pitchFamily="34" charset="0"/>
            </a:endParaRPr>
          </a:p>
          <a:p>
            <a:pPr>
              <a:buNone/>
            </a:pPr>
            <a:endParaRPr lang="en-US" dirty="0">
              <a:latin typeface="+mj-lt"/>
            </a:endParaRPr>
          </a:p>
        </p:txBody>
      </p:sp>
    </p:spTree>
    <p:extLst>
      <p:ext uri="{BB962C8B-B14F-4D97-AF65-F5344CB8AC3E}">
        <p14:creationId xmlns:p14="http://schemas.microsoft.com/office/powerpoint/2010/main" val="412956706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8229600" cy="868362"/>
          </a:xfrm>
        </p:spPr>
        <p:txBody>
          <a:bodyPr/>
          <a:lstStyle/>
          <a:p>
            <a:pPr marL="54864" eaLnBrk="1" fontAlgn="auto" hangingPunct="1">
              <a:spcAft>
                <a:spcPts val="0"/>
              </a:spcAft>
              <a:defRPr/>
            </a:pPr>
            <a:r>
              <a:rPr lang="en-US" sz="3700" dirty="0" smtClean="0"/>
              <a:t>LCAP actions</a:t>
            </a:r>
            <a:endParaRPr lang="en-US" sz="3700" dirty="0"/>
          </a:p>
        </p:txBody>
      </p:sp>
      <p:sp>
        <p:nvSpPr>
          <p:cNvPr id="24578" name="Content Placeholder 1"/>
          <p:cNvSpPr>
            <a:spLocks noGrp="1"/>
          </p:cNvSpPr>
          <p:nvPr>
            <p:ph sz="quarter" idx="13"/>
          </p:nvPr>
        </p:nvSpPr>
        <p:spPr>
          <a:xfrm>
            <a:off x="457200" y="1066800"/>
            <a:ext cx="8229600" cy="5486400"/>
          </a:xfrm>
        </p:spPr>
        <p:txBody>
          <a:bodyPr>
            <a:normAutofit fontScale="70000" lnSpcReduction="20000"/>
          </a:bodyPr>
          <a:lstStyle/>
          <a:p>
            <a:pPr marL="0" indent="0" eaLnBrk="1" fontAlgn="auto" hangingPunct="1">
              <a:spcBef>
                <a:spcPts val="0"/>
              </a:spcBef>
              <a:spcAft>
                <a:spcPts val="0"/>
              </a:spcAft>
              <a:buNone/>
              <a:defRPr/>
            </a:pPr>
            <a:endParaRPr lang="en-US" sz="1800" dirty="0" smtClean="0"/>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Professional development </a:t>
            </a:r>
            <a:r>
              <a:rPr lang="en-US" sz="1500" cap="none" dirty="0" smtClean="0">
                <a:latin typeface="Arial" pitchFamily="34" charset="0"/>
                <a:cs typeface="Arial" pitchFamily="34" charset="0"/>
              </a:rPr>
              <a:t>(instructional strategies, ATE, collaboration, MTSS, </a:t>
            </a:r>
            <a:r>
              <a:rPr lang="en-US" sz="1500" cap="none" dirty="0" err="1" smtClean="0">
                <a:latin typeface="Arial" pitchFamily="34" charset="0"/>
                <a:cs typeface="Arial" pitchFamily="34" charset="0"/>
              </a:rPr>
              <a:t>etc</a:t>
            </a:r>
            <a:r>
              <a:rPr lang="en-US" sz="1500" cap="none" dirty="0" smtClean="0">
                <a:latin typeface="Arial" pitchFamily="34" charset="0"/>
                <a:cs typeface="Arial" pitchFamily="34" charset="0"/>
              </a:rPr>
              <a:t>) </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Staffing an assessment and curriculum coordinator</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Counselors/Psychologists</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Maintain social/emotional counselor</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Emotional Wellness Center</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Instructional materials </a:t>
            </a:r>
            <a:r>
              <a:rPr lang="en-US" sz="1500" cap="none" dirty="0" smtClean="0">
                <a:latin typeface="Arial" pitchFamily="34" charset="0"/>
                <a:cs typeface="Arial" pitchFamily="34" charset="0"/>
              </a:rPr>
              <a:t>(AP, dual enrolled, on-line a-g, </a:t>
            </a:r>
            <a:r>
              <a:rPr lang="en-US" sz="1500" cap="none" dirty="0" err="1" smtClean="0">
                <a:latin typeface="Arial" pitchFamily="34" charset="0"/>
                <a:cs typeface="Arial" pitchFamily="34" charset="0"/>
              </a:rPr>
              <a:t>etc</a:t>
            </a:r>
            <a:r>
              <a:rPr lang="en-US" sz="1500" cap="none" dirty="0" smtClean="0">
                <a:latin typeface="Arial" pitchFamily="34" charset="0"/>
                <a:cs typeface="Arial" pitchFamily="34" charset="0"/>
              </a:rPr>
              <a:t> )</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Staff ELD classroom</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AP/Dual-enrolled courses</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Special Ed/Core </a:t>
            </a:r>
            <a:r>
              <a:rPr lang="en-US" sz="2400" cap="none" dirty="0" err="1" smtClean="0">
                <a:latin typeface="Arial" pitchFamily="34" charset="0"/>
                <a:cs typeface="Arial" pitchFamily="34" charset="0"/>
              </a:rPr>
              <a:t>Depts</a:t>
            </a:r>
            <a:endParaRPr lang="en-US" sz="2400" cap="none" dirty="0" smtClean="0">
              <a:latin typeface="Arial" pitchFamily="34" charset="0"/>
              <a:cs typeface="Arial" pitchFamily="34" charset="0"/>
            </a:endParaRP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CTE programs</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ACT testing</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Achieve 3000</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Illuminate to access</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Math/Reading Intervention</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Academic Success classes</a:t>
            </a:r>
            <a:endParaRPr lang="en-US" sz="2400" cap="none" dirty="0">
              <a:latin typeface="Arial" pitchFamily="34" charset="0"/>
              <a:cs typeface="Arial" pitchFamily="34" charset="0"/>
            </a:endParaRP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Jump Start</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Surveys</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A-G courses at ISP</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Athlete committed</a:t>
            </a:r>
          </a:p>
          <a:p>
            <a:pPr eaLnBrk="1" fontAlgn="auto" hangingPunct="1">
              <a:spcBef>
                <a:spcPts val="0"/>
              </a:spcBef>
              <a:spcAft>
                <a:spcPts val="0"/>
              </a:spcAft>
              <a:buFont typeface="Arial" pitchFamily="34" charset="0"/>
              <a:buChar char="•"/>
              <a:defRPr/>
            </a:pPr>
            <a:r>
              <a:rPr lang="en-US" sz="2400" cap="none" dirty="0" smtClean="0">
                <a:latin typeface="Arial" pitchFamily="34" charset="0"/>
                <a:cs typeface="Arial" pitchFamily="34" charset="0"/>
              </a:rPr>
              <a:t>Facilities</a:t>
            </a:r>
          </a:p>
        </p:txBody>
      </p:sp>
    </p:spTree>
    <p:extLst>
      <p:ext uri="{BB962C8B-B14F-4D97-AF65-F5344CB8AC3E}">
        <p14:creationId xmlns:p14="http://schemas.microsoft.com/office/powerpoint/2010/main" val="181066098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a:defRPr/>
            </a:pPr>
            <a:r>
              <a:rPr lang="en-US" sz="3600" dirty="0" smtClean="0">
                <a:latin typeface="Arial" panose="020B0604020202020204" pitchFamily="34" charset="0"/>
                <a:cs typeface="Arial" panose="020B0604020202020204" pitchFamily="34" charset="0"/>
              </a:rPr>
              <a:t>California Basic Education Data System (CBEDS)</a:t>
            </a:r>
          </a:p>
        </p:txBody>
      </p:sp>
      <p:sp>
        <p:nvSpPr>
          <p:cNvPr id="17411" name="Content Placeholder 2"/>
          <p:cNvSpPr>
            <a:spLocks noGrp="1"/>
          </p:cNvSpPr>
          <p:nvPr>
            <p:ph sz="quarter" idx="13"/>
          </p:nvPr>
        </p:nvSpPr>
        <p:spPr>
          <a:xfrm>
            <a:off x="457200" y="1481138"/>
            <a:ext cx="8229600" cy="4525962"/>
          </a:xfrm>
          <a:prstGeom prst="rect">
            <a:avLst/>
          </a:prstGeom>
        </p:spPr>
        <p:txBody>
          <a:bodyPr>
            <a:normAutofit lnSpcReduction="10000"/>
          </a:bodyPr>
          <a:lstStyle/>
          <a:p>
            <a:pPr marL="0" indent="0">
              <a:buNone/>
            </a:pPr>
            <a:endParaRPr lang="en-US" altLang="en-US" sz="2200" cap="none" dirty="0" smtClean="0">
              <a:latin typeface="Arial" panose="020B0604020202020204" pitchFamily="34" charset="0"/>
              <a:cs typeface="Arial" panose="020B0604020202020204" pitchFamily="34" charset="0"/>
            </a:endParaRPr>
          </a:p>
          <a:p>
            <a:endParaRPr lang="en-US" altLang="en-US" sz="2200" cap="none" dirty="0" smtClean="0">
              <a:latin typeface="Arial" panose="020B0604020202020204" pitchFamily="34" charset="0"/>
              <a:cs typeface="Arial" panose="020B0604020202020204" pitchFamily="34" charset="0"/>
            </a:endParaRPr>
          </a:p>
          <a:p>
            <a:r>
              <a:rPr lang="en-US" altLang="en-US" sz="2200" cap="none" dirty="0" smtClean="0">
                <a:latin typeface="Arial" panose="020B0604020202020204" pitchFamily="34" charset="0"/>
                <a:cs typeface="Arial" panose="020B0604020202020204" pitchFamily="34" charset="0"/>
              </a:rPr>
              <a:t>The count of students enrolled</a:t>
            </a:r>
          </a:p>
          <a:p>
            <a:pPr>
              <a:buFont typeface="Wingdings" panose="05000000000000000000" pitchFamily="2" charset="2"/>
              <a:buNone/>
            </a:pPr>
            <a:r>
              <a:rPr lang="en-US" altLang="en-US" sz="2200" cap="none" dirty="0" smtClean="0">
                <a:latin typeface="Arial" panose="020B0604020202020204" pitchFamily="34" charset="0"/>
                <a:cs typeface="Arial" panose="020B0604020202020204" pitchFamily="34" charset="0"/>
              </a:rPr>
              <a:t>		- Counted every year on first Wednesday in October</a:t>
            </a:r>
          </a:p>
          <a:p>
            <a:pPr>
              <a:buFont typeface="Wingdings" panose="05000000000000000000" pitchFamily="2" charset="2"/>
              <a:buNone/>
            </a:pPr>
            <a:r>
              <a:rPr lang="en-US" altLang="en-US" sz="2200" cap="none" dirty="0" smtClean="0">
                <a:latin typeface="Arial" panose="020B0604020202020204" pitchFamily="34" charset="0"/>
                <a:cs typeface="Arial" panose="020B0604020202020204" pitchFamily="34" charset="0"/>
              </a:rPr>
              <a:t>		- Same date for all districts</a:t>
            </a:r>
          </a:p>
          <a:p>
            <a:pPr>
              <a:buFont typeface="Wingdings" panose="05000000000000000000" pitchFamily="2" charset="2"/>
              <a:buNone/>
            </a:pPr>
            <a:endParaRPr lang="en-US" altLang="en-US" sz="1200" cap="none" dirty="0" smtClean="0">
              <a:latin typeface="Arial" panose="020B0604020202020204" pitchFamily="34" charset="0"/>
              <a:cs typeface="Arial" panose="020B0604020202020204" pitchFamily="34" charset="0"/>
            </a:endParaRPr>
          </a:p>
          <a:p>
            <a:r>
              <a:rPr lang="en-US" altLang="en-US" sz="2200" cap="none" dirty="0" smtClean="0">
                <a:latin typeface="Arial" panose="020B0604020202020204" pitchFamily="34" charset="0"/>
                <a:cs typeface="Arial" panose="020B0604020202020204" pitchFamily="34" charset="0"/>
              </a:rPr>
              <a:t>Used to calculate revenue</a:t>
            </a:r>
          </a:p>
          <a:p>
            <a:pPr>
              <a:buFont typeface="Wingdings" panose="05000000000000000000" pitchFamily="2" charset="2"/>
              <a:buNone/>
            </a:pPr>
            <a:r>
              <a:rPr lang="en-US" altLang="en-US" sz="2200" cap="none" dirty="0" smtClean="0">
                <a:latin typeface="Arial" panose="020B0604020202020204" pitchFamily="34" charset="0"/>
                <a:cs typeface="Arial" panose="020B0604020202020204" pitchFamily="34" charset="0"/>
              </a:rPr>
              <a:t>		-  Some restricted programs</a:t>
            </a:r>
          </a:p>
          <a:p>
            <a:pPr>
              <a:buFont typeface="Wingdings" panose="05000000000000000000" pitchFamily="2" charset="2"/>
              <a:buNone/>
            </a:pPr>
            <a:r>
              <a:rPr lang="en-US" altLang="en-US" sz="2200" cap="none" dirty="0" smtClean="0">
                <a:latin typeface="Arial" panose="020B0604020202020204" pitchFamily="34" charset="0"/>
                <a:cs typeface="Arial" panose="020B0604020202020204" pitchFamily="34" charset="0"/>
              </a:rPr>
              <a:t>		-  Estimates average daily attendance</a:t>
            </a:r>
          </a:p>
          <a:p>
            <a:pPr>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222161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1222</Words>
  <Application>Microsoft Office PowerPoint</Application>
  <PresentationFormat>On-screen Show (4:3)</PresentationFormat>
  <Paragraphs>352</Paragraphs>
  <Slides>29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3" baseType="lpstr">
      <vt:lpstr>ＭＳ Ｐゴシック</vt:lpstr>
      <vt:lpstr>Arial</vt:lpstr>
      <vt:lpstr>Calibri</vt:lpstr>
      <vt:lpstr>Garamond</vt:lpstr>
      <vt:lpstr>Tahoma</vt:lpstr>
      <vt:lpstr>Times New Roman</vt:lpstr>
      <vt:lpstr>Tw Cen MT</vt:lpstr>
      <vt:lpstr>Verdana</vt:lpstr>
      <vt:lpstr>Wingdings</vt:lpstr>
      <vt:lpstr>Wingdings 2</vt:lpstr>
      <vt:lpstr>Wingdings 3</vt:lpstr>
      <vt:lpstr>Droplet</vt:lpstr>
      <vt:lpstr>Clip</vt:lpstr>
      <vt:lpstr>Worksheet</vt:lpstr>
      <vt:lpstr>  2019-20 Publication Budget    Red Bluff Joint Union  High School District June 20, 2019</vt:lpstr>
      <vt:lpstr>Introduction</vt:lpstr>
      <vt:lpstr>District Funds</vt:lpstr>
      <vt:lpstr>Financial Reporting Periods</vt:lpstr>
      <vt:lpstr>May Revise for 2019-20</vt:lpstr>
      <vt:lpstr>Implications for Education Funding</vt:lpstr>
      <vt:lpstr>LCAP/MPP</vt:lpstr>
      <vt:lpstr>LCAP actions</vt:lpstr>
      <vt:lpstr>California Basic Education Data System (CBEDS)</vt:lpstr>
      <vt:lpstr>Enrollment Trend</vt:lpstr>
      <vt:lpstr>Enrollment/ADA Assumptions</vt:lpstr>
      <vt:lpstr>PowerPoint Presentation</vt:lpstr>
      <vt:lpstr>Average Daily Attendance</vt:lpstr>
      <vt:lpstr>Average Daily Attendance</vt:lpstr>
      <vt:lpstr>Where the Money Comes From</vt:lpstr>
      <vt:lpstr>Local Control Funding Formula</vt:lpstr>
      <vt:lpstr>Local Control Funding Formula</vt:lpstr>
      <vt:lpstr>Local Control Funding Formula</vt:lpstr>
      <vt:lpstr>PowerPoint Presentation</vt:lpstr>
      <vt:lpstr>Total Revenue Summary</vt:lpstr>
      <vt:lpstr>Projected REVENUES</vt:lpstr>
      <vt:lpstr>Total Expenditure Summary</vt:lpstr>
      <vt:lpstr>Projected Expenditures </vt:lpstr>
      <vt:lpstr>Projected Expenditures (Cont’d)</vt:lpstr>
      <vt:lpstr>Multi-Year Projection</vt:lpstr>
      <vt:lpstr>General Fund  Multi-Year Projection</vt:lpstr>
      <vt:lpstr>Multiyear projection</vt:lpstr>
      <vt:lpstr>Upcoming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1999-00 Preliminary Budget Willows USD Board Meeting Feb. 18, 1998</dc:title>
  <dc:creator>Dennis Holley</dc:creator>
  <cp:lastModifiedBy>DeAnn Himes</cp:lastModifiedBy>
  <cp:revision>616</cp:revision>
  <cp:lastPrinted>2019-06-18T18:09:53Z</cp:lastPrinted>
  <dcterms:created xsi:type="dcterms:W3CDTF">1999-02-18T14:30:08Z</dcterms:created>
  <dcterms:modified xsi:type="dcterms:W3CDTF">2019-06-20T22:40:57Z</dcterms:modified>
</cp:coreProperties>
</file>